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1AA19-DF61-46C2-B8BA-AB62F34E2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A7CEC-6223-484F-8484-6DCDBF3A3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91D8A-CE1D-476B-914D-38D39906C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E648-4660-4A74-BEA0-6EA1B10D8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7BB58-FFA8-4135-A04F-D95A24018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ED9AB-A9E9-443B-852C-12AEDE63A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D2D52-3536-41C8-81E6-60B77DCBA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8A52-C62D-41BB-B576-9E7547136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3EE13-E5FE-49DD-ADB6-72E100AA6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220C6-0A41-48AE-8CEE-7F66B2599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55FB7-CAC2-41A5-8DD0-FDA7CA781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A9C9E6-C670-4618-B83F-69D6A9E0E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ampus Plan 1-20-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0"/>
            <a:ext cx="8801100" cy="6034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051" name="Rectangle 248"/>
          <p:cNvSpPr>
            <a:spLocks noChangeArrowheads="1"/>
          </p:cNvSpPr>
          <p:nvPr/>
        </p:nvSpPr>
        <p:spPr bwMode="auto">
          <a:xfrm>
            <a:off x="4568825" y="4165600"/>
            <a:ext cx="292100" cy="74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Freeform 5"/>
          <p:cNvSpPr>
            <a:spLocks/>
          </p:cNvSpPr>
          <p:nvPr/>
        </p:nvSpPr>
        <p:spPr bwMode="auto">
          <a:xfrm>
            <a:off x="2568575" y="831850"/>
            <a:ext cx="247650" cy="263525"/>
          </a:xfrm>
          <a:custGeom>
            <a:avLst/>
            <a:gdLst>
              <a:gd name="T0" fmla="*/ 0 w 156"/>
              <a:gd name="T1" fmla="*/ 0 h 166"/>
              <a:gd name="T2" fmla="*/ 0 w 156"/>
              <a:gd name="T3" fmla="*/ 231775 h 166"/>
              <a:gd name="T4" fmla="*/ 107950 w 156"/>
              <a:gd name="T5" fmla="*/ 231775 h 166"/>
              <a:gd name="T6" fmla="*/ 107950 w 156"/>
              <a:gd name="T7" fmla="*/ 263525 h 166"/>
              <a:gd name="T8" fmla="*/ 209550 w 156"/>
              <a:gd name="T9" fmla="*/ 263525 h 166"/>
              <a:gd name="T10" fmla="*/ 209550 w 156"/>
              <a:gd name="T11" fmla="*/ 231775 h 166"/>
              <a:gd name="T12" fmla="*/ 247650 w 156"/>
              <a:gd name="T13" fmla="*/ 231775 h 166"/>
              <a:gd name="T14" fmla="*/ 247650 w 156"/>
              <a:gd name="T15" fmla="*/ 139700 h 166"/>
              <a:gd name="T16" fmla="*/ 85725 w 156"/>
              <a:gd name="T17" fmla="*/ 0 h 166"/>
              <a:gd name="T18" fmla="*/ 0 w 156"/>
              <a:gd name="T19" fmla="*/ 0 h 1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6"/>
              <a:gd name="T31" fmla="*/ 0 h 166"/>
              <a:gd name="T32" fmla="*/ 156 w 156"/>
              <a:gd name="T33" fmla="*/ 166 h 1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6" h="166">
                <a:moveTo>
                  <a:pt x="0" y="0"/>
                </a:moveTo>
                <a:lnTo>
                  <a:pt x="0" y="146"/>
                </a:lnTo>
                <a:lnTo>
                  <a:pt x="68" y="146"/>
                </a:lnTo>
                <a:lnTo>
                  <a:pt x="68" y="166"/>
                </a:lnTo>
                <a:lnTo>
                  <a:pt x="132" y="166"/>
                </a:lnTo>
                <a:lnTo>
                  <a:pt x="132" y="146"/>
                </a:lnTo>
                <a:lnTo>
                  <a:pt x="156" y="146"/>
                </a:lnTo>
                <a:lnTo>
                  <a:pt x="156" y="88"/>
                </a:lnTo>
                <a:lnTo>
                  <a:pt x="54" y="0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Freeform 6"/>
          <p:cNvSpPr>
            <a:spLocks/>
          </p:cNvSpPr>
          <p:nvPr/>
        </p:nvSpPr>
        <p:spPr bwMode="auto">
          <a:xfrm>
            <a:off x="2384425" y="1543050"/>
            <a:ext cx="282575" cy="215900"/>
          </a:xfrm>
          <a:custGeom>
            <a:avLst/>
            <a:gdLst>
              <a:gd name="T0" fmla="*/ 0 w 178"/>
              <a:gd name="T1" fmla="*/ 57150 h 136"/>
              <a:gd name="T2" fmla="*/ 0 w 178"/>
              <a:gd name="T3" fmla="*/ 196850 h 136"/>
              <a:gd name="T4" fmla="*/ 57150 w 178"/>
              <a:gd name="T5" fmla="*/ 196850 h 136"/>
              <a:gd name="T6" fmla="*/ 60325 w 178"/>
              <a:gd name="T7" fmla="*/ 215900 h 136"/>
              <a:gd name="T8" fmla="*/ 111125 w 178"/>
              <a:gd name="T9" fmla="*/ 215900 h 136"/>
              <a:gd name="T10" fmla="*/ 107950 w 178"/>
              <a:gd name="T11" fmla="*/ 196850 h 136"/>
              <a:gd name="T12" fmla="*/ 282575 w 178"/>
              <a:gd name="T13" fmla="*/ 193675 h 136"/>
              <a:gd name="T14" fmla="*/ 282575 w 178"/>
              <a:gd name="T15" fmla="*/ 50800 h 136"/>
              <a:gd name="T16" fmla="*/ 231775 w 178"/>
              <a:gd name="T17" fmla="*/ 50800 h 136"/>
              <a:gd name="T18" fmla="*/ 231775 w 178"/>
              <a:gd name="T19" fmla="*/ 0 h 136"/>
              <a:gd name="T20" fmla="*/ 177800 w 178"/>
              <a:gd name="T21" fmla="*/ 0 h 136"/>
              <a:gd name="T22" fmla="*/ 177800 w 178"/>
              <a:gd name="T23" fmla="*/ 34925 h 136"/>
              <a:gd name="T24" fmla="*/ 133350 w 178"/>
              <a:gd name="T25" fmla="*/ 34925 h 136"/>
              <a:gd name="T26" fmla="*/ 133350 w 178"/>
              <a:gd name="T27" fmla="*/ 57150 h 136"/>
              <a:gd name="T28" fmla="*/ 104775 w 178"/>
              <a:gd name="T29" fmla="*/ 57150 h 136"/>
              <a:gd name="T30" fmla="*/ 104775 w 178"/>
              <a:gd name="T31" fmla="*/ 22225 h 136"/>
              <a:gd name="T32" fmla="*/ 50800 w 178"/>
              <a:gd name="T33" fmla="*/ 22225 h 136"/>
              <a:gd name="T34" fmla="*/ 50800 w 178"/>
              <a:gd name="T35" fmla="*/ 53975 h 136"/>
              <a:gd name="T36" fmla="*/ 0 w 178"/>
              <a:gd name="T37" fmla="*/ 57150 h 1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8"/>
              <a:gd name="T58" fmla="*/ 0 h 136"/>
              <a:gd name="T59" fmla="*/ 178 w 178"/>
              <a:gd name="T60" fmla="*/ 136 h 1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8" h="136">
                <a:moveTo>
                  <a:pt x="0" y="36"/>
                </a:moveTo>
                <a:lnTo>
                  <a:pt x="0" y="124"/>
                </a:lnTo>
                <a:lnTo>
                  <a:pt x="36" y="124"/>
                </a:lnTo>
                <a:lnTo>
                  <a:pt x="38" y="136"/>
                </a:lnTo>
                <a:lnTo>
                  <a:pt x="70" y="136"/>
                </a:lnTo>
                <a:lnTo>
                  <a:pt x="68" y="124"/>
                </a:lnTo>
                <a:lnTo>
                  <a:pt x="178" y="122"/>
                </a:lnTo>
                <a:lnTo>
                  <a:pt x="178" y="32"/>
                </a:lnTo>
                <a:lnTo>
                  <a:pt x="146" y="32"/>
                </a:lnTo>
                <a:lnTo>
                  <a:pt x="146" y="0"/>
                </a:lnTo>
                <a:lnTo>
                  <a:pt x="112" y="0"/>
                </a:lnTo>
                <a:lnTo>
                  <a:pt x="112" y="22"/>
                </a:lnTo>
                <a:lnTo>
                  <a:pt x="84" y="22"/>
                </a:lnTo>
                <a:lnTo>
                  <a:pt x="84" y="36"/>
                </a:lnTo>
                <a:lnTo>
                  <a:pt x="66" y="36"/>
                </a:lnTo>
                <a:lnTo>
                  <a:pt x="66" y="14"/>
                </a:lnTo>
                <a:lnTo>
                  <a:pt x="32" y="14"/>
                </a:lnTo>
                <a:lnTo>
                  <a:pt x="32" y="34"/>
                </a:lnTo>
                <a:lnTo>
                  <a:pt x="0" y="36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Freeform 7"/>
          <p:cNvSpPr>
            <a:spLocks/>
          </p:cNvSpPr>
          <p:nvPr/>
        </p:nvSpPr>
        <p:spPr bwMode="auto">
          <a:xfrm>
            <a:off x="4019550" y="615950"/>
            <a:ext cx="209550" cy="180975"/>
          </a:xfrm>
          <a:custGeom>
            <a:avLst/>
            <a:gdLst>
              <a:gd name="T0" fmla="*/ 0 w 132"/>
              <a:gd name="T1" fmla="*/ 0 h 114"/>
              <a:gd name="T2" fmla="*/ 0 w 132"/>
              <a:gd name="T3" fmla="*/ 180975 h 114"/>
              <a:gd name="T4" fmla="*/ 209550 w 132"/>
              <a:gd name="T5" fmla="*/ 180975 h 114"/>
              <a:gd name="T6" fmla="*/ 209550 w 132"/>
              <a:gd name="T7" fmla="*/ 3175 h 114"/>
              <a:gd name="T8" fmla="*/ 0 w 132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114"/>
              <a:gd name="T17" fmla="*/ 132 w 132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114">
                <a:moveTo>
                  <a:pt x="0" y="0"/>
                </a:moveTo>
                <a:lnTo>
                  <a:pt x="0" y="114"/>
                </a:lnTo>
                <a:lnTo>
                  <a:pt x="132" y="114"/>
                </a:lnTo>
                <a:lnTo>
                  <a:pt x="132" y="2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4019550" y="863600"/>
            <a:ext cx="276225" cy="12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5178425" y="876300"/>
            <a:ext cx="139700" cy="209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Freeform 10"/>
          <p:cNvSpPr>
            <a:spLocks/>
          </p:cNvSpPr>
          <p:nvPr/>
        </p:nvSpPr>
        <p:spPr bwMode="auto">
          <a:xfrm>
            <a:off x="5524500" y="625475"/>
            <a:ext cx="155575" cy="155575"/>
          </a:xfrm>
          <a:custGeom>
            <a:avLst/>
            <a:gdLst>
              <a:gd name="T0" fmla="*/ 0 w 98"/>
              <a:gd name="T1" fmla="*/ 0 h 98"/>
              <a:gd name="T2" fmla="*/ 0 w 98"/>
              <a:gd name="T3" fmla="*/ 155575 h 98"/>
              <a:gd name="T4" fmla="*/ 155575 w 98"/>
              <a:gd name="T5" fmla="*/ 155575 h 98"/>
              <a:gd name="T6" fmla="*/ 152400 w 98"/>
              <a:gd name="T7" fmla="*/ 3175 h 98"/>
              <a:gd name="T8" fmla="*/ 0 w 98"/>
              <a:gd name="T9" fmla="*/ 0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98"/>
              <a:gd name="T17" fmla="*/ 98 w 98"/>
              <a:gd name="T18" fmla="*/ 98 h 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98">
                <a:moveTo>
                  <a:pt x="0" y="0"/>
                </a:moveTo>
                <a:lnTo>
                  <a:pt x="0" y="98"/>
                </a:lnTo>
                <a:lnTo>
                  <a:pt x="98" y="98"/>
                </a:lnTo>
                <a:lnTo>
                  <a:pt x="96" y="2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Freeform 11"/>
          <p:cNvSpPr>
            <a:spLocks/>
          </p:cNvSpPr>
          <p:nvPr/>
        </p:nvSpPr>
        <p:spPr bwMode="auto">
          <a:xfrm>
            <a:off x="5524500" y="777875"/>
            <a:ext cx="117475" cy="365125"/>
          </a:xfrm>
          <a:custGeom>
            <a:avLst/>
            <a:gdLst>
              <a:gd name="T0" fmla="*/ 0 w 74"/>
              <a:gd name="T1" fmla="*/ 0 h 230"/>
              <a:gd name="T2" fmla="*/ 0 w 74"/>
              <a:gd name="T3" fmla="*/ 365125 h 230"/>
              <a:gd name="T4" fmla="*/ 117475 w 74"/>
              <a:gd name="T5" fmla="*/ 365125 h 230"/>
              <a:gd name="T6" fmla="*/ 111125 w 74"/>
              <a:gd name="T7" fmla="*/ 0 h 230"/>
              <a:gd name="T8" fmla="*/ 0 w 74"/>
              <a:gd name="T9" fmla="*/ 0 h 2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230"/>
              <a:gd name="T17" fmla="*/ 74 w 74"/>
              <a:gd name="T18" fmla="*/ 230 h 2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230">
                <a:moveTo>
                  <a:pt x="0" y="0"/>
                </a:moveTo>
                <a:lnTo>
                  <a:pt x="0" y="230"/>
                </a:lnTo>
                <a:lnTo>
                  <a:pt x="74" y="230"/>
                </a:lnTo>
                <a:lnTo>
                  <a:pt x="70" y="0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Freeform 12"/>
          <p:cNvSpPr>
            <a:spLocks/>
          </p:cNvSpPr>
          <p:nvPr/>
        </p:nvSpPr>
        <p:spPr bwMode="auto">
          <a:xfrm>
            <a:off x="5702300" y="628650"/>
            <a:ext cx="234950" cy="317500"/>
          </a:xfrm>
          <a:custGeom>
            <a:avLst/>
            <a:gdLst>
              <a:gd name="T0" fmla="*/ 3175 w 148"/>
              <a:gd name="T1" fmla="*/ 0 h 200"/>
              <a:gd name="T2" fmla="*/ 0 w 148"/>
              <a:gd name="T3" fmla="*/ 133350 h 200"/>
              <a:gd name="T4" fmla="*/ 158750 w 148"/>
              <a:gd name="T5" fmla="*/ 133350 h 200"/>
              <a:gd name="T6" fmla="*/ 155575 w 148"/>
              <a:gd name="T7" fmla="*/ 206375 h 200"/>
              <a:gd name="T8" fmla="*/ 28575 w 148"/>
              <a:gd name="T9" fmla="*/ 200025 h 200"/>
              <a:gd name="T10" fmla="*/ 31750 w 148"/>
              <a:gd name="T11" fmla="*/ 317500 h 200"/>
              <a:gd name="T12" fmla="*/ 234950 w 148"/>
              <a:gd name="T13" fmla="*/ 314325 h 200"/>
              <a:gd name="T14" fmla="*/ 231775 w 148"/>
              <a:gd name="T15" fmla="*/ 0 h 200"/>
              <a:gd name="T16" fmla="*/ 3175 w 148"/>
              <a:gd name="T17" fmla="*/ 0 h 2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8"/>
              <a:gd name="T28" fmla="*/ 0 h 200"/>
              <a:gd name="T29" fmla="*/ 148 w 148"/>
              <a:gd name="T30" fmla="*/ 200 h 2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8" h="200">
                <a:moveTo>
                  <a:pt x="2" y="0"/>
                </a:moveTo>
                <a:lnTo>
                  <a:pt x="0" y="84"/>
                </a:lnTo>
                <a:lnTo>
                  <a:pt x="100" y="84"/>
                </a:lnTo>
                <a:lnTo>
                  <a:pt x="98" y="130"/>
                </a:lnTo>
                <a:lnTo>
                  <a:pt x="18" y="126"/>
                </a:lnTo>
                <a:lnTo>
                  <a:pt x="20" y="200"/>
                </a:lnTo>
                <a:lnTo>
                  <a:pt x="148" y="198"/>
                </a:lnTo>
                <a:lnTo>
                  <a:pt x="146" y="0"/>
                </a:lnTo>
                <a:lnTo>
                  <a:pt x="2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" name="Rectangle 13"/>
          <p:cNvSpPr>
            <a:spLocks noChangeArrowheads="1"/>
          </p:cNvSpPr>
          <p:nvPr/>
        </p:nvSpPr>
        <p:spPr bwMode="auto">
          <a:xfrm>
            <a:off x="4010025" y="1260475"/>
            <a:ext cx="609600" cy="2190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Rectangle 14"/>
          <p:cNvSpPr>
            <a:spLocks noChangeArrowheads="1"/>
          </p:cNvSpPr>
          <p:nvPr/>
        </p:nvSpPr>
        <p:spPr bwMode="auto">
          <a:xfrm>
            <a:off x="4083050" y="1565275"/>
            <a:ext cx="333375" cy="133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15"/>
          <p:cNvSpPr>
            <a:spLocks noChangeArrowheads="1"/>
          </p:cNvSpPr>
          <p:nvPr/>
        </p:nvSpPr>
        <p:spPr bwMode="auto">
          <a:xfrm>
            <a:off x="4171950" y="1990725"/>
            <a:ext cx="333375" cy="111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Freeform 16"/>
          <p:cNvSpPr>
            <a:spLocks/>
          </p:cNvSpPr>
          <p:nvPr/>
        </p:nvSpPr>
        <p:spPr bwMode="auto">
          <a:xfrm>
            <a:off x="2406650" y="2686050"/>
            <a:ext cx="241300" cy="165100"/>
          </a:xfrm>
          <a:custGeom>
            <a:avLst/>
            <a:gdLst>
              <a:gd name="T0" fmla="*/ 0 w 152"/>
              <a:gd name="T1" fmla="*/ 63500 h 104"/>
              <a:gd name="T2" fmla="*/ 57150 w 152"/>
              <a:gd name="T3" fmla="*/ 12700 h 104"/>
              <a:gd name="T4" fmla="*/ 101600 w 152"/>
              <a:gd name="T5" fmla="*/ 66675 h 104"/>
              <a:gd name="T6" fmla="*/ 171450 w 152"/>
              <a:gd name="T7" fmla="*/ 0 h 104"/>
              <a:gd name="T8" fmla="*/ 241300 w 152"/>
              <a:gd name="T9" fmla="*/ 66675 h 104"/>
              <a:gd name="T10" fmla="*/ 139700 w 152"/>
              <a:gd name="T11" fmla="*/ 165100 h 104"/>
              <a:gd name="T12" fmla="*/ 79375 w 152"/>
              <a:gd name="T13" fmla="*/ 101600 h 104"/>
              <a:gd name="T14" fmla="*/ 53975 w 152"/>
              <a:gd name="T15" fmla="*/ 120650 h 104"/>
              <a:gd name="T16" fmla="*/ 0 w 152"/>
              <a:gd name="T17" fmla="*/ 63500 h 1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2"/>
              <a:gd name="T28" fmla="*/ 0 h 104"/>
              <a:gd name="T29" fmla="*/ 152 w 152"/>
              <a:gd name="T30" fmla="*/ 104 h 1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2" h="104">
                <a:moveTo>
                  <a:pt x="0" y="40"/>
                </a:moveTo>
                <a:lnTo>
                  <a:pt x="36" y="8"/>
                </a:lnTo>
                <a:lnTo>
                  <a:pt x="64" y="42"/>
                </a:lnTo>
                <a:lnTo>
                  <a:pt x="108" y="0"/>
                </a:lnTo>
                <a:lnTo>
                  <a:pt x="152" y="42"/>
                </a:lnTo>
                <a:lnTo>
                  <a:pt x="88" y="104"/>
                </a:lnTo>
                <a:lnTo>
                  <a:pt x="50" y="64"/>
                </a:lnTo>
                <a:lnTo>
                  <a:pt x="34" y="76"/>
                </a:lnTo>
                <a:lnTo>
                  <a:pt x="0" y="4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" name="Rectangle 17"/>
          <p:cNvSpPr>
            <a:spLocks noChangeArrowheads="1"/>
          </p:cNvSpPr>
          <p:nvPr/>
        </p:nvSpPr>
        <p:spPr bwMode="auto">
          <a:xfrm>
            <a:off x="3330575" y="2473325"/>
            <a:ext cx="244475" cy="1651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Rectangle 18"/>
          <p:cNvSpPr>
            <a:spLocks noChangeArrowheads="1"/>
          </p:cNvSpPr>
          <p:nvPr/>
        </p:nvSpPr>
        <p:spPr bwMode="auto">
          <a:xfrm>
            <a:off x="3330575" y="2635250"/>
            <a:ext cx="231775" cy="85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Freeform 19"/>
          <p:cNvSpPr>
            <a:spLocks/>
          </p:cNvSpPr>
          <p:nvPr/>
        </p:nvSpPr>
        <p:spPr bwMode="auto">
          <a:xfrm>
            <a:off x="3260725" y="2720975"/>
            <a:ext cx="206375" cy="225425"/>
          </a:xfrm>
          <a:custGeom>
            <a:avLst/>
            <a:gdLst>
              <a:gd name="T0" fmla="*/ 0 w 130"/>
              <a:gd name="T1" fmla="*/ 53975 h 142"/>
              <a:gd name="T2" fmla="*/ 3175 w 130"/>
              <a:gd name="T3" fmla="*/ 149225 h 142"/>
              <a:gd name="T4" fmla="*/ 114300 w 130"/>
              <a:gd name="T5" fmla="*/ 149225 h 142"/>
              <a:gd name="T6" fmla="*/ 114300 w 130"/>
              <a:gd name="T7" fmla="*/ 225425 h 142"/>
              <a:gd name="T8" fmla="*/ 206375 w 130"/>
              <a:gd name="T9" fmla="*/ 225425 h 142"/>
              <a:gd name="T10" fmla="*/ 206375 w 130"/>
              <a:gd name="T11" fmla="*/ 0 h 142"/>
              <a:gd name="T12" fmla="*/ 107950 w 130"/>
              <a:gd name="T13" fmla="*/ 0 h 142"/>
              <a:gd name="T14" fmla="*/ 107950 w 130"/>
              <a:gd name="T15" fmla="*/ 53975 h 142"/>
              <a:gd name="T16" fmla="*/ 0 w 130"/>
              <a:gd name="T17" fmla="*/ 53975 h 1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0"/>
              <a:gd name="T28" fmla="*/ 0 h 142"/>
              <a:gd name="T29" fmla="*/ 130 w 130"/>
              <a:gd name="T30" fmla="*/ 142 h 1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0" h="142">
                <a:moveTo>
                  <a:pt x="0" y="34"/>
                </a:moveTo>
                <a:lnTo>
                  <a:pt x="2" y="94"/>
                </a:lnTo>
                <a:lnTo>
                  <a:pt x="72" y="94"/>
                </a:lnTo>
                <a:lnTo>
                  <a:pt x="72" y="142"/>
                </a:lnTo>
                <a:lnTo>
                  <a:pt x="130" y="142"/>
                </a:lnTo>
                <a:lnTo>
                  <a:pt x="130" y="0"/>
                </a:lnTo>
                <a:lnTo>
                  <a:pt x="68" y="0"/>
                </a:lnTo>
                <a:lnTo>
                  <a:pt x="68" y="34"/>
                </a:lnTo>
                <a:lnTo>
                  <a:pt x="0" y="34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Freeform 20"/>
          <p:cNvSpPr>
            <a:spLocks/>
          </p:cNvSpPr>
          <p:nvPr/>
        </p:nvSpPr>
        <p:spPr bwMode="auto">
          <a:xfrm>
            <a:off x="3562350" y="2549525"/>
            <a:ext cx="263525" cy="393700"/>
          </a:xfrm>
          <a:custGeom>
            <a:avLst/>
            <a:gdLst>
              <a:gd name="T0" fmla="*/ 0 w 166"/>
              <a:gd name="T1" fmla="*/ 171450 h 248"/>
              <a:gd name="T2" fmla="*/ 73025 w 166"/>
              <a:gd name="T3" fmla="*/ 171450 h 248"/>
              <a:gd name="T4" fmla="*/ 73025 w 166"/>
              <a:gd name="T5" fmla="*/ 282575 h 248"/>
              <a:gd name="T6" fmla="*/ 92075 w 166"/>
              <a:gd name="T7" fmla="*/ 282575 h 248"/>
              <a:gd name="T8" fmla="*/ 92075 w 166"/>
              <a:gd name="T9" fmla="*/ 393700 h 248"/>
              <a:gd name="T10" fmla="*/ 203200 w 166"/>
              <a:gd name="T11" fmla="*/ 393700 h 248"/>
              <a:gd name="T12" fmla="*/ 203200 w 166"/>
              <a:gd name="T13" fmla="*/ 276225 h 248"/>
              <a:gd name="T14" fmla="*/ 263525 w 166"/>
              <a:gd name="T15" fmla="*/ 276225 h 248"/>
              <a:gd name="T16" fmla="*/ 257175 w 166"/>
              <a:gd name="T17" fmla="*/ 187325 h 248"/>
              <a:gd name="T18" fmla="*/ 193675 w 166"/>
              <a:gd name="T19" fmla="*/ 187325 h 248"/>
              <a:gd name="T20" fmla="*/ 193675 w 166"/>
              <a:gd name="T21" fmla="*/ 63500 h 248"/>
              <a:gd name="T22" fmla="*/ 158750 w 166"/>
              <a:gd name="T23" fmla="*/ 38100 h 248"/>
              <a:gd name="T24" fmla="*/ 152400 w 166"/>
              <a:gd name="T25" fmla="*/ 0 h 248"/>
              <a:gd name="T26" fmla="*/ 127000 w 166"/>
              <a:gd name="T27" fmla="*/ 0 h 248"/>
              <a:gd name="T28" fmla="*/ 127000 w 166"/>
              <a:gd name="T29" fmla="*/ 76200 h 248"/>
              <a:gd name="T30" fmla="*/ 6350 w 166"/>
              <a:gd name="T31" fmla="*/ 76200 h 248"/>
              <a:gd name="T32" fmla="*/ 0 w 166"/>
              <a:gd name="T33" fmla="*/ 171450 h 2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6"/>
              <a:gd name="T52" fmla="*/ 0 h 248"/>
              <a:gd name="T53" fmla="*/ 166 w 166"/>
              <a:gd name="T54" fmla="*/ 248 h 2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6" h="248">
                <a:moveTo>
                  <a:pt x="0" y="108"/>
                </a:moveTo>
                <a:lnTo>
                  <a:pt x="46" y="108"/>
                </a:lnTo>
                <a:lnTo>
                  <a:pt x="46" y="178"/>
                </a:lnTo>
                <a:lnTo>
                  <a:pt x="58" y="178"/>
                </a:lnTo>
                <a:lnTo>
                  <a:pt x="58" y="248"/>
                </a:lnTo>
                <a:lnTo>
                  <a:pt x="128" y="248"/>
                </a:lnTo>
                <a:lnTo>
                  <a:pt x="128" y="174"/>
                </a:lnTo>
                <a:lnTo>
                  <a:pt x="166" y="174"/>
                </a:lnTo>
                <a:lnTo>
                  <a:pt x="162" y="118"/>
                </a:lnTo>
                <a:lnTo>
                  <a:pt x="122" y="118"/>
                </a:lnTo>
                <a:lnTo>
                  <a:pt x="122" y="40"/>
                </a:lnTo>
                <a:lnTo>
                  <a:pt x="100" y="24"/>
                </a:lnTo>
                <a:lnTo>
                  <a:pt x="96" y="0"/>
                </a:lnTo>
                <a:lnTo>
                  <a:pt x="80" y="0"/>
                </a:lnTo>
                <a:lnTo>
                  <a:pt x="80" y="48"/>
                </a:lnTo>
                <a:lnTo>
                  <a:pt x="4" y="48"/>
                </a:lnTo>
                <a:lnTo>
                  <a:pt x="0" y="108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Rectangle 21"/>
          <p:cNvSpPr>
            <a:spLocks noChangeArrowheads="1"/>
          </p:cNvSpPr>
          <p:nvPr/>
        </p:nvSpPr>
        <p:spPr bwMode="auto">
          <a:xfrm>
            <a:off x="4171950" y="2260600"/>
            <a:ext cx="263525" cy="130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Freeform 23"/>
          <p:cNvSpPr>
            <a:spLocks/>
          </p:cNvSpPr>
          <p:nvPr/>
        </p:nvSpPr>
        <p:spPr bwMode="auto">
          <a:xfrm>
            <a:off x="4495800" y="2419350"/>
            <a:ext cx="168275" cy="187325"/>
          </a:xfrm>
          <a:custGeom>
            <a:avLst/>
            <a:gdLst>
              <a:gd name="T0" fmla="*/ 0 w 106"/>
              <a:gd name="T1" fmla="*/ 0 h 118"/>
              <a:gd name="T2" fmla="*/ 0 w 106"/>
              <a:gd name="T3" fmla="*/ 187325 h 118"/>
              <a:gd name="T4" fmla="*/ 168275 w 106"/>
              <a:gd name="T5" fmla="*/ 187325 h 118"/>
              <a:gd name="T6" fmla="*/ 168275 w 106"/>
              <a:gd name="T7" fmla="*/ 0 h 118"/>
              <a:gd name="T8" fmla="*/ 0 w 106"/>
              <a:gd name="T9" fmla="*/ 0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"/>
              <a:gd name="T16" fmla="*/ 0 h 118"/>
              <a:gd name="T17" fmla="*/ 106 w 106"/>
              <a:gd name="T18" fmla="*/ 118 h 1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" h="118">
                <a:moveTo>
                  <a:pt x="0" y="0"/>
                </a:moveTo>
                <a:lnTo>
                  <a:pt x="0" y="118"/>
                </a:lnTo>
                <a:lnTo>
                  <a:pt x="106" y="118"/>
                </a:lnTo>
                <a:lnTo>
                  <a:pt x="106" y="0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Freeform 24"/>
          <p:cNvSpPr>
            <a:spLocks/>
          </p:cNvSpPr>
          <p:nvPr/>
        </p:nvSpPr>
        <p:spPr bwMode="auto">
          <a:xfrm>
            <a:off x="4070350" y="2641600"/>
            <a:ext cx="104775" cy="190500"/>
          </a:xfrm>
          <a:custGeom>
            <a:avLst/>
            <a:gdLst>
              <a:gd name="T0" fmla="*/ 0 w 66"/>
              <a:gd name="T1" fmla="*/ 3175 h 120"/>
              <a:gd name="T2" fmla="*/ 0 w 66"/>
              <a:gd name="T3" fmla="*/ 190500 h 120"/>
              <a:gd name="T4" fmla="*/ 104775 w 66"/>
              <a:gd name="T5" fmla="*/ 190500 h 120"/>
              <a:gd name="T6" fmla="*/ 104775 w 66"/>
              <a:gd name="T7" fmla="*/ 111125 h 120"/>
              <a:gd name="T8" fmla="*/ 69850 w 66"/>
              <a:gd name="T9" fmla="*/ 111125 h 120"/>
              <a:gd name="T10" fmla="*/ 73025 w 66"/>
              <a:gd name="T11" fmla="*/ 0 h 120"/>
              <a:gd name="T12" fmla="*/ 0 w 66"/>
              <a:gd name="T13" fmla="*/ 3175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6"/>
              <a:gd name="T22" fmla="*/ 0 h 120"/>
              <a:gd name="T23" fmla="*/ 66 w 6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6" h="120">
                <a:moveTo>
                  <a:pt x="0" y="2"/>
                </a:moveTo>
                <a:lnTo>
                  <a:pt x="0" y="120"/>
                </a:lnTo>
                <a:lnTo>
                  <a:pt x="66" y="120"/>
                </a:lnTo>
                <a:lnTo>
                  <a:pt x="66" y="70"/>
                </a:lnTo>
                <a:lnTo>
                  <a:pt x="44" y="70"/>
                </a:lnTo>
                <a:lnTo>
                  <a:pt x="46" y="0"/>
                </a:lnTo>
                <a:lnTo>
                  <a:pt x="0" y="2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Freeform 25"/>
          <p:cNvSpPr>
            <a:spLocks/>
          </p:cNvSpPr>
          <p:nvPr/>
        </p:nvSpPr>
        <p:spPr bwMode="auto">
          <a:xfrm>
            <a:off x="4110038" y="2647950"/>
            <a:ext cx="741362" cy="301625"/>
          </a:xfrm>
          <a:custGeom>
            <a:avLst/>
            <a:gdLst>
              <a:gd name="T0" fmla="*/ 0 w 446"/>
              <a:gd name="T1" fmla="*/ 187325 h 190"/>
              <a:gd name="T2" fmla="*/ 0 w 446"/>
              <a:gd name="T3" fmla="*/ 263525 h 190"/>
              <a:gd name="T4" fmla="*/ 29920 w 446"/>
              <a:gd name="T5" fmla="*/ 263525 h 190"/>
              <a:gd name="T6" fmla="*/ 29920 w 446"/>
              <a:gd name="T7" fmla="*/ 301625 h 190"/>
              <a:gd name="T8" fmla="*/ 741362 w 446"/>
              <a:gd name="T9" fmla="*/ 301625 h 190"/>
              <a:gd name="T10" fmla="*/ 734713 w 446"/>
              <a:gd name="T11" fmla="*/ 0 h 190"/>
              <a:gd name="T12" fmla="*/ 33245 w 446"/>
              <a:gd name="T13" fmla="*/ 0 h 190"/>
              <a:gd name="T14" fmla="*/ 29920 w 446"/>
              <a:gd name="T15" fmla="*/ 41275 h 190"/>
              <a:gd name="T16" fmla="*/ 3324 w 446"/>
              <a:gd name="T17" fmla="*/ 41275 h 190"/>
              <a:gd name="T18" fmla="*/ 3324 w 446"/>
              <a:gd name="T19" fmla="*/ 111125 h 190"/>
              <a:gd name="T20" fmla="*/ 33245 w 446"/>
              <a:gd name="T21" fmla="*/ 111125 h 190"/>
              <a:gd name="T22" fmla="*/ 36569 w 446"/>
              <a:gd name="T23" fmla="*/ 187325 h 190"/>
              <a:gd name="T24" fmla="*/ 0 w 446"/>
              <a:gd name="T25" fmla="*/ 187325 h 19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6"/>
              <a:gd name="T40" fmla="*/ 0 h 190"/>
              <a:gd name="T41" fmla="*/ 446 w 446"/>
              <a:gd name="T42" fmla="*/ 190 h 19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6" h="190">
                <a:moveTo>
                  <a:pt x="0" y="118"/>
                </a:moveTo>
                <a:lnTo>
                  <a:pt x="0" y="166"/>
                </a:lnTo>
                <a:lnTo>
                  <a:pt x="18" y="166"/>
                </a:lnTo>
                <a:lnTo>
                  <a:pt x="18" y="190"/>
                </a:lnTo>
                <a:lnTo>
                  <a:pt x="446" y="190"/>
                </a:lnTo>
                <a:lnTo>
                  <a:pt x="442" y="0"/>
                </a:lnTo>
                <a:lnTo>
                  <a:pt x="20" y="0"/>
                </a:lnTo>
                <a:lnTo>
                  <a:pt x="18" y="26"/>
                </a:lnTo>
                <a:lnTo>
                  <a:pt x="2" y="26"/>
                </a:lnTo>
                <a:lnTo>
                  <a:pt x="2" y="70"/>
                </a:lnTo>
                <a:lnTo>
                  <a:pt x="20" y="70"/>
                </a:lnTo>
                <a:lnTo>
                  <a:pt x="22" y="118"/>
                </a:lnTo>
                <a:lnTo>
                  <a:pt x="0" y="118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Freeform 26"/>
          <p:cNvSpPr>
            <a:spLocks/>
          </p:cNvSpPr>
          <p:nvPr/>
        </p:nvSpPr>
        <p:spPr bwMode="auto">
          <a:xfrm>
            <a:off x="4518025" y="2647950"/>
            <a:ext cx="133350" cy="301625"/>
          </a:xfrm>
          <a:custGeom>
            <a:avLst/>
            <a:gdLst>
              <a:gd name="T0" fmla="*/ 133350 w 84"/>
              <a:gd name="T1" fmla="*/ 0 h 190"/>
              <a:gd name="T2" fmla="*/ 130175 w 84"/>
              <a:gd name="T3" fmla="*/ 301625 h 190"/>
              <a:gd name="T4" fmla="*/ 76200 w 84"/>
              <a:gd name="T5" fmla="*/ 301625 h 190"/>
              <a:gd name="T6" fmla="*/ 76200 w 84"/>
              <a:gd name="T7" fmla="*/ 187325 h 190"/>
              <a:gd name="T8" fmla="*/ 0 w 84"/>
              <a:gd name="T9" fmla="*/ 187325 h 190"/>
              <a:gd name="T10" fmla="*/ 0 w 84"/>
              <a:gd name="T11" fmla="*/ 114300 h 190"/>
              <a:gd name="T12" fmla="*/ 76200 w 84"/>
              <a:gd name="T13" fmla="*/ 114300 h 190"/>
              <a:gd name="T14" fmla="*/ 76200 w 84"/>
              <a:gd name="T15" fmla="*/ 0 h 190"/>
              <a:gd name="T16" fmla="*/ 133350 w 84"/>
              <a:gd name="T17" fmla="*/ 0 h 1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4"/>
              <a:gd name="T28" fmla="*/ 0 h 190"/>
              <a:gd name="T29" fmla="*/ 84 w 84"/>
              <a:gd name="T30" fmla="*/ 190 h 1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4" h="190">
                <a:moveTo>
                  <a:pt x="84" y="0"/>
                </a:moveTo>
                <a:lnTo>
                  <a:pt x="82" y="190"/>
                </a:lnTo>
                <a:lnTo>
                  <a:pt x="48" y="190"/>
                </a:lnTo>
                <a:lnTo>
                  <a:pt x="48" y="118"/>
                </a:lnTo>
                <a:lnTo>
                  <a:pt x="0" y="118"/>
                </a:lnTo>
                <a:lnTo>
                  <a:pt x="0" y="72"/>
                </a:lnTo>
                <a:lnTo>
                  <a:pt x="48" y="72"/>
                </a:lnTo>
                <a:lnTo>
                  <a:pt x="48" y="0"/>
                </a:lnTo>
                <a:lnTo>
                  <a:pt x="84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Freeform 27"/>
          <p:cNvSpPr>
            <a:spLocks/>
          </p:cNvSpPr>
          <p:nvPr/>
        </p:nvSpPr>
        <p:spPr bwMode="auto">
          <a:xfrm>
            <a:off x="5502275" y="2343150"/>
            <a:ext cx="257175" cy="622300"/>
          </a:xfrm>
          <a:custGeom>
            <a:avLst/>
            <a:gdLst>
              <a:gd name="T0" fmla="*/ 0 w 162"/>
              <a:gd name="T1" fmla="*/ 0 h 392"/>
              <a:gd name="T2" fmla="*/ 0 w 162"/>
              <a:gd name="T3" fmla="*/ 622300 h 392"/>
              <a:gd name="T4" fmla="*/ 225425 w 162"/>
              <a:gd name="T5" fmla="*/ 622300 h 392"/>
              <a:gd name="T6" fmla="*/ 257175 w 162"/>
              <a:gd name="T7" fmla="*/ 593725 h 392"/>
              <a:gd name="T8" fmla="*/ 257175 w 162"/>
              <a:gd name="T9" fmla="*/ 552450 h 392"/>
              <a:gd name="T10" fmla="*/ 241300 w 162"/>
              <a:gd name="T11" fmla="*/ 520700 h 392"/>
              <a:gd name="T12" fmla="*/ 222250 w 162"/>
              <a:gd name="T13" fmla="*/ 508000 h 392"/>
              <a:gd name="T14" fmla="*/ 222250 w 162"/>
              <a:gd name="T15" fmla="*/ 0 h 392"/>
              <a:gd name="T16" fmla="*/ 0 w 162"/>
              <a:gd name="T17" fmla="*/ 0 h 3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2"/>
              <a:gd name="T28" fmla="*/ 0 h 392"/>
              <a:gd name="T29" fmla="*/ 162 w 162"/>
              <a:gd name="T30" fmla="*/ 392 h 3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" h="392">
                <a:moveTo>
                  <a:pt x="0" y="0"/>
                </a:moveTo>
                <a:lnTo>
                  <a:pt x="0" y="392"/>
                </a:lnTo>
                <a:lnTo>
                  <a:pt x="142" y="392"/>
                </a:lnTo>
                <a:lnTo>
                  <a:pt x="162" y="374"/>
                </a:lnTo>
                <a:lnTo>
                  <a:pt x="162" y="348"/>
                </a:lnTo>
                <a:lnTo>
                  <a:pt x="152" y="328"/>
                </a:lnTo>
                <a:lnTo>
                  <a:pt x="140" y="320"/>
                </a:lnTo>
                <a:lnTo>
                  <a:pt x="140" y="0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" name="Freeform 28"/>
          <p:cNvSpPr>
            <a:spLocks/>
          </p:cNvSpPr>
          <p:nvPr/>
        </p:nvSpPr>
        <p:spPr bwMode="auto">
          <a:xfrm>
            <a:off x="6238875" y="2676525"/>
            <a:ext cx="263525" cy="298450"/>
          </a:xfrm>
          <a:custGeom>
            <a:avLst/>
            <a:gdLst>
              <a:gd name="T0" fmla="*/ 0 w 166"/>
              <a:gd name="T1" fmla="*/ 114300 h 188"/>
              <a:gd name="T2" fmla="*/ 0 w 166"/>
              <a:gd name="T3" fmla="*/ 298450 h 188"/>
              <a:gd name="T4" fmla="*/ 85725 w 166"/>
              <a:gd name="T5" fmla="*/ 298450 h 188"/>
              <a:gd name="T6" fmla="*/ 85725 w 166"/>
              <a:gd name="T7" fmla="*/ 254000 h 188"/>
              <a:gd name="T8" fmla="*/ 263525 w 166"/>
              <a:gd name="T9" fmla="*/ 254000 h 188"/>
              <a:gd name="T10" fmla="*/ 260350 w 166"/>
              <a:gd name="T11" fmla="*/ 57150 h 188"/>
              <a:gd name="T12" fmla="*/ 225425 w 166"/>
              <a:gd name="T13" fmla="*/ 57150 h 188"/>
              <a:gd name="T14" fmla="*/ 225425 w 166"/>
              <a:gd name="T15" fmla="*/ 0 h 188"/>
              <a:gd name="T16" fmla="*/ 82550 w 166"/>
              <a:gd name="T17" fmla="*/ 0 h 188"/>
              <a:gd name="T18" fmla="*/ 82550 w 166"/>
              <a:gd name="T19" fmla="*/ 25400 h 188"/>
              <a:gd name="T20" fmla="*/ 57150 w 166"/>
              <a:gd name="T21" fmla="*/ 25400 h 188"/>
              <a:gd name="T22" fmla="*/ 57150 w 166"/>
              <a:gd name="T23" fmla="*/ 117475 h 188"/>
              <a:gd name="T24" fmla="*/ 0 w 166"/>
              <a:gd name="T25" fmla="*/ 114300 h 1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6"/>
              <a:gd name="T40" fmla="*/ 0 h 188"/>
              <a:gd name="T41" fmla="*/ 166 w 166"/>
              <a:gd name="T42" fmla="*/ 188 h 18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6" h="188">
                <a:moveTo>
                  <a:pt x="0" y="72"/>
                </a:moveTo>
                <a:lnTo>
                  <a:pt x="0" y="188"/>
                </a:lnTo>
                <a:lnTo>
                  <a:pt x="54" y="188"/>
                </a:lnTo>
                <a:lnTo>
                  <a:pt x="54" y="160"/>
                </a:lnTo>
                <a:lnTo>
                  <a:pt x="166" y="160"/>
                </a:lnTo>
                <a:lnTo>
                  <a:pt x="164" y="36"/>
                </a:lnTo>
                <a:lnTo>
                  <a:pt x="142" y="36"/>
                </a:lnTo>
                <a:lnTo>
                  <a:pt x="142" y="0"/>
                </a:lnTo>
                <a:lnTo>
                  <a:pt x="52" y="0"/>
                </a:lnTo>
                <a:lnTo>
                  <a:pt x="52" y="16"/>
                </a:lnTo>
                <a:lnTo>
                  <a:pt x="36" y="16"/>
                </a:lnTo>
                <a:lnTo>
                  <a:pt x="36" y="74"/>
                </a:lnTo>
                <a:lnTo>
                  <a:pt x="0" y="72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" name="Freeform 29"/>
          <p:cNvSpPr>
            <a:spLocks/>
          </p:cNvSpPr>
          <p:nvPr/>
        </p:nvSpPr>
        <p:spPr bwMode="auto">
          <a:xfrm>
            <a:off x="8470900" y="2813050"/>
            <a:ext cx="155575" cy="158750"/>
          </a:xfrm>
          <a:custGeom>
            <a:avLst/>
            <a:gdLst>
              <a:gd name="T0" fmla="*/ 0 w 98"/>
              <a:gd name="T1" fmla="*/ 60325 h 100"/>
              <a:gd name="T2" fmla="*/ 0 w 98"/>
              <a:gd name="T3" fmla="*/ 98425 h 100"/>
              <a:gd name="T4" fmla="*/ 53975 w 98"/>
              <a:gd name="T5" fmla="*/ 127000 h 100"/>
              <a:gd name="T6" fmla="*/ 53975 w 98"/>
              <a:gd name="T7" fmla="*/ 158750 h 100"/>
              <a:gd name="T8" fmla="*/ 95250 w 98"/>
              <a:gd name="T9" fmla="*/ 158750 h 100"/>
              <a:gd name="T10" fmla="*/ 95250 w 98"/>
              <a:gd name="T11" fmla="*/ 130175 h 100"/>
              <a:gd name="T12" fmla="*/ 142875 w 98"/>
              <a:gd name="T13" fmla="*/ 130175 h 100"/>
              <a:gd name="T14" fmla="*/ 142875 w 98"/>
              <a:gd name="T15" fmla="*/ 95250 h 100"/>
              <a:gd name="T16" fmla="*/ 155575 w 98"/>
              <a:gd name="T17" fmla="*/ 60325 h 100"/>
              <a:gd name="T18" fmla="*/ 142875 w 98"/>
              <a:gd name="T19" fmla="*/ 31750 h 100"/>
              <a:gd name="T20" fmla="*/ 120650 w 98"/>
              <a:gd name="T21" fmla="*/ 28575 h 100"/>
              <a:gd name="T22" fmla="*/ 120650 w 98"/>
              <a:gd name="T23" fmla="*/ 0 h 100"/>
              <a:gd name="T24" fmla="*/ 66675 w 98"/>
              <a:gd name="T25" fmla="*/ 3175 h 100"/>
              <a:gd name="T26" fmla="*/ 44450 w 98"/>
              <a:gd name="T27" fmla="*/ 31750 h 100"/>
              <a:gd name="T28" fmla="*/ 9525 w 98"/>
              <a:gd name="T29" fmla="*/ 34925 h 100"/>
              <a:gd name="T30" fmla="*/ 0 w 98"/>
              <a:gd name="T31" fmla="*/ 60325 h 1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8"/>
              <a:gd name="T49" fmla="*/ 0 h 100"/>
              <a:gd name="T50" fmla="*/ 98 w 98"/>
              <a:gd name="T51" fmla="*/ 100 h 10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8" h="100">
                <a:moveTo>
                  <a:pt x="0" y="38"/>
                </a:moveTo>
                <a:lnTo>
                  <a:pt x="0" y="62"/>
                </a:lnTo>
                <a:lnTo>
                  <a:pt x="34" y="80"/>
                </a:lnTo>
                <a:lnTo>
                  <a:pt x="34" y="100"/>
                </a:lnTo>
                <a:lnTo>
                  <a:pt x="60" y="100"/>
                </a:lnTo>
                <a:lnTo>
                  <a:pt x="60" y="82"/>
                </a:lnTo>
                <a:lnTo>
                  <a:pt x="90" y="82"/>
                </a:lnTo>
                <a:lnTo>
                  <a:pt x="90" y="60"/>
                </a:lnTo>
                <a:lnTo>
                  <a:pt x="98" y="38"/>
                </a:lnTo>
                <a:lnTo>
                  <a:pt x="90" y="20"/>
                </a:lnTo>
                <a:lnTo>
                  <a:pt x="76" y="18"/>
                </a:lnTo>
                <a:lnTo>
                  <a:pt x="76" y="0"/>
                </a:lnTo>
                <a:lnTo>
                  <a:pt x="42" y="2"/>
                </a:lnTo>
                <a:lnTo>
                  <a:pt x="28" y="20"/>
                </a:lnTo>
                <a:lnTo>
                  <a:pt x="6" y="22"/>
                </a:lnTo>
                <a:lnTo>
                  <a:pt x="0" y="38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" name="Freeform 30"/>
          <p:cNvSpPr>
            <a:spLocks/>
          </p:cNvSpPr>
          <p:nvPr/>
        </p:nvSpPr>
        <p:spPr bwMode="auto">
          <a:xfrm>
            <a:off x="7213600" y="3162300"/>
            <a:ext cx="76200" cy="98425"/>
          </a:xfrm>
          <a:custGeom>
            <a:avLst/>
            <a:gdLst>
              <a:gd name="T0" fmla="*/ 0 w 48"/>
              <a:gd name="T1" fmla="*/ 3175 h 62"/>
              <a:gd name="T2" fmla="*/ 0 w 48"/>
              <a:gd name="T3" fmla="*/ 98425 h 62"/>
              <a:gd name="T4" fmla="*/ 41275 w 48"/>
              <a:gd name="T5" fmla="*/ 98425 h 62"/>
              <a:gd name="T6" fmla="*/ 38100 w 48"/>
              <a:gd name="T7" fmla="*/ 79375 h 62"/>
              <a:gd name="T8" fmla="*/ 73025 w 48"/>
              <a:gd name="T9" fmla="*/ 79375 h 62"/>
              <a:gd name="T10" fmla="*/ 76200 w 48"/>
              <a:gd name="T11" fmla="*/ 0 h 62"/>
              <a:gd name="T12" fmla="*/ 0 w 48"/>
              <a:gd name="T13" fmla="*/ 3175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62"/>
              <a:gd name="T23" fmla="*/ 48 w 48"/>
              <a:gd name="T24" fmla="*/ 62 h 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62">
                <a:moveTo>
                  <a:pt x="0" y="2"/>
                </a:moveTo>
                <a:lnTo>
                  <a:pt x="0" y="62"/>
                </a:lnTo>
                <a:lnTo>
                  <a:pt x="26" y="62"/>
                </a:lnTo>
                <a:lnTo>
                  <a:pt x="24" y="50"/>
                </a:lnTo>
                <a:lnTo>
                  <a:pt x="46" y="50"/>
                </a:lnTo>
                <a:lnTo>
                  <a:pt x="48" y="0"/>
                </a:lnTo>
                <a:lnTo>
                  <a:pt x="0" y="2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" name="Freeform 31"/>
          <p:cNvSpPr>
            <a:spLocks/>
          </p:cNvSpPr>
          <p:nvPr/>
        </p:nvSpPr>
        <p:spPr bwMode="auto">
          <a:xfrm>
            <a:off x="7940675" y="3305175"/>
            <a:ext cx="66675" cy="85725"/>
          </a:xfrm>
          <a:custGeom>
            <a:avLst/>
            <a:gdLst>
              <a:gd name="T0" fmla="*/ 0 w 42"/>
              <a:gd name="T1" fmla="*/ 19050 h 54"/>
              <a:gd name="T2" fmla="*/ 0 w 42"/>
              <a:gd name="T3" fmla="*/ 66675 h 54"/>
              <a:gd name="T4" fmla="*/ 19050 w 42"/>
              <a:gd name="T5" fmla="*/ 66675 h 54"/>
              <a:gd name="T6" fmla="*/ 22225 w 42"/>
              <a:gd name="T7" fmla="*/ 85725 h 54"/>
              <a:gd name="T8" fmla="*/ 66675 w 42"/>
              <a:gd name="T9" fmla="*/ 85725 h 54"/>
              <a:gd name="T10" fmla="*/ 66675 w 42"/>
              <a:gd name="T11" fmla="*/ 0 h 54"/>
              <a:gd name="T12" fmla="*/ 15875 w 42"/>
              <a:gd name="T13" fmla="*/ 0 h 54"/>
              <a:gd name="T14" fmla="*/ 0 w 42"/>
              <a:gd name="T15" fmla="*/ 19050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54"/>
              <a:gd name="T26" fmla="*/ 42 w 42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54">
                <a:moveTo>
                  <a:pt x="0" y="12"/>
                </a:moveTo>
                <a:lnTo>
                  <a:pt x="0" y="42"/>
                </a:lnTo>
                <a:lnTo>
                  <a:pt x="12" y="42"/>
                </a:lnTo>
                <a:lnTo>
                  <a:pt x="14" y="54"/>
                </a:lnTo>
                <a:lnTo>
                  <a:pt x="42" y="54"/>
                </a:lnTo>
                <a:lnTo>
                  <a:pt x="42" y="0"/>
                </a:lnTo>
                <a:lnTo>
                  <a:pt x="10" y="0"/>
                </a:lnTo>
                <a:lnTo>
                  <a:pt x="0" y="12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" name="Freeform 32"/>
          <p:cNvSpPr>
            <a:spLocks/>
          </p:cNvSpPr>
          <p:nvPr/>
        </p:nvSpPr>
        <p:spPr bwMode="auto">
          <a:xfrm>
            <a:off x="6711950" y="3228975"/>
            <a:ext cx="247650" cy="177800"/>
          </a:xfrm>
          <a:custGeom>
            <a:avLst/>
            <a:gdLst>
              <a:gd name="T0" fmla="*/ 3175 w 156"/>
              <a:gd name="T1" fmla="*/ 31750 h 112"/>
              <a:gd name="T2" fmla="*/ 0 w 156"/>
              <a:gd name="T3" fmla="*/ 127000 h 112"/>
              <a:gd name="T4" fmla="*/ 63500 w 156"/>
              <a:gd name="T5" fmla="*/ 127000 h 112"/>
              <a:gd name="T6" fmla="*/ 60325 w 156"/>
              <a:gd name="T7" fmla="*/ 177800 h 112"/>
              <a:gd name="T8" fmla="*/ 206375 w 156"/>
              <a:gd name="T9" fmla="*/ 177800 h 112"/>
              <a:gd name="T10" fmla="*/ 209550 w 156"/>
              <a:gd name="T11" fmla="*/ 123825 h 112"/>
              <a:gd name="T12" fmla="*/ 247650 w 156"/>
              <a:gd name="T13" fmla="*/ 123825 h 112"/>
              <a:gd name="T14" fmla="*/ 247650 w 156"/>
              <a:gd name="T15" fmla="*/ 0 h 112"/>
              <a:gd name="T16" fmla="*/ 212725 w 156"/>
              <a:gd name="T17" fmla="*/ 0 h 112"/>
              <a:gd name="T18" fmla="*/ 212725 w 156"/>
              <a:gd name="T19" fmla="*/ 50800 h 112"/>
              <a:gd name="T20" fmla="*/ 88900 w 156"/>
              <a:gd name="T21" fmla="*/ 50800 h 112"/>
              <a:gd name="T22" fmla="*/ 88900 w 156"/>
              <a:gd name="T23" fmla="*/ 28575 h 112"/>
              <a:gd name="T24" fmla="*/ 3175 w 156"/>
              <a:gd name="T25" fmla="*/ 31750 h 1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6"/>
              <a:gd name="T40" fmla="*/ 0 h 112"/>
              <a:gd name="T41" fmla="*/ 156 w 156"/>
              <a:gd name="T42" fmla="*/ 112 h 1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6" h="112">
                <a:moveTo>
                  <a:pt x="2" y="20"/>
                </a:moveTo>
                <a:lnTo>
                  <a:pt x="0" y="80"/>
                </a:lnTo>
                <a:lnTo>
                  <a:pt x="40" y="80"/>
                </a:lnTo>
                <a:lnTo>
                  <a:pt x="38" y="112"/>
                </a:lnTo>
                <a:lnTo>
                  <a:pt x="130" y="112"/>
                </a:lnTo>
                <a:lnTo>
                  <a:pt x="132" y="78"/>
                </a:lnTo>
                <a:lnTo>
                  <a:pt x="156" y="78"/>
                </a:lnTo>
                <a:lnTo>
                  <a:pt x="156" y="0"/>
                </a:lnTo>
                <a:lnTo>
                  <a:pt x="134" y="0"/>
                </a:lnTo>
                <a:lnTo>
                  <a:pt x="134" y="32"/>
                </a:lnTo>
                <a:lnTo>
                  <a:pt x="56" y="32"/>
                </a:lnTo>
                <a:lnTo>
                  <a:pt x="56" y="18"/>
                </a:lnTo>
                <a:lnTo>
                  <a:pt x="2" y="2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" name="Rectangle 33"/>
          <p:cNvSpPr>
            <a:spLocks noChangeArrowheads="1"/>
          </p:cNvSpPr>
          <p:nvPr/>
        </p:nvSpPr>
        <p:spPr bwMode="auto">
          <a:xfrm>
            <a:off x="6308725" y="3295650"/>
            <a:ext cx="219075" cy="136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Rectangle 34"/>
          <p:cNvSpPr>
            <a:spLocks noChangeArrowheads="1"/>
          </p:cNvSpPr>
          <p:nvPr/>
        </p:nvSpPr>
        <p:spPr bwMode="auto">
          <a:xfrm>
            <a:off x="6318250" y="3209925"/>
            <a:ext cx="219075" cy="74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Freeform 35"/>
          <p:cNvSpPr>
            <a:spLocks/>
          </p:cNvSpPr>
          <p:nvPr/>
        </p:nvSpPr>
        <p:spPr bwMode="auto">
          <a:xfrm>
            <a:off x="5524500" y="3213100"/>
            <a:ext cx="415925" cy="168275"/>
          </a:xfrm>
          <a:custGeom>
            <a:avLst/>
            <a:gdLst>
              <a:gd name="T0" fmla="*/ 25400 w 262"/>
              <a:gd name="T1" fmla="*/ 0 h 106"/>
              <a:gd name="T2" fmla="*/ 28575 w 262"/>
              <a:gd name="T3" fmla="*/ 28575 h 106"/>
              <a:gd name="T4" fmla="*/ 3175 w 262"/>
              <a:gd name="T5" fmla="*/ 50800 h 106"/>
              <a:gd name="T6" fmla="*/ 0 w 262"/>
              <a:gd name="T7" fmla="*/ 98425 h 106"/>
              <a:gd name="T8" fmla="*/ 28575 w 262"/>
              <a:gd name="T9" fmla="*/ 130175 h 106"/>
              <a:gd name="T10" fmla="*/ 101600 w 262"/>
              <a:gd name="T11" fmla="*/ 133350 h 106"/>
              <a:gd name="T12" fmla="*/ 130175 w 262"/>
              <a:gd name="T13" fmla="*/ 168275 h 106"/>
              <a:gd name="T14" fmla="*/ 260350 w 262"/>
              <a:gd name="T15" fmla="*/ 165100 h 106"/>
              <a:gd name="T16" fmla="*/ 260350 w 262"/>
              <a:gd name="T17" fmla="*/ 142875 h 106"/>
              <a:gd name="T18" fmla="*/ 377825 w 262"/>
              <a:gd name="T19" fmla="*/ 142875 h 106"/>
              <a:gd name="T20" fmla="*/ 396875 w 262"/>
              <a:gd name="T21" fmla="*/ 130175 h 106"/>
              <a:gd name="T22" fmla="*/ 393700 w 262"/>
              <a:gd name="T23" fmla="*/ 76200 h 106"/>
              <a:gd name="T24" fmla="*/ 415925 w 262"/>
              <a:gd name="T25" fmla="*/ 73025 h 106"/>
              <a:gd name="T26" fmla="*/ 415925 w 262"/>
              <a:gd name="T27" fmla="*/ 0 h 106"/>
              <a:gd name="T28" fmla="*/ 25400 w 262"/>
              <a:gd name="T29" fmla="*/ 0 h 10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62"/>
              <a:gd name="T46" fmla="*/ 0 h 106"/>
              <a:gd name="T47" fmla="*/ 262 w 262"/>
              <a:gd name="T48" fmla="*/ 106 h 10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62" h="106">
                <a:moveTo>
                  <a:pt x="16" y="0"/>
                </a:moveTo>
                <a:lnTo>
                  <a:pt x="18" y="18"/>
                </a:lnTo>
                <a:lnTo>
                  <a:pt x="2" y="32"/>
                </a:lnTo>
                <a:lnTo>
                  <a:pt x="0" y="62"/>
                </a:lnTo>
                <a:lnTo>
                  <a:pt x="18" y="82"/>
                </a:lnTo>
                <a:lnTo>
                  <a:pt x="64" y="84"/>
                </a:lnTo>
                <a:lnTo>
                  <a:pt x="82" y="106"/>
                </a:lnTo>
                <a:lnTo>
                  <a:pt x="164" y="104"/>
                </a:lnTo>
                <a:lnTo>
                  <a:pt x="164" y="90"/>
                </a:lnTo>
                <a:lnTo>
                  <a:pt x="238" y="90"/>
                </a:lnTo>
                <a:lnTo>
                  <a:pt x="250" y="82"/>
                </a:lnTo>
                <a:lnTo>
                  <a:pt x="248" y="48"/>
                </a:lnTo>
                <a:lnTo>
                  <a:pt x="262" y="46"/>
                </a:lnTo>
                <a:lnTo>
                  <a:pt x="262" y="0"/>
                </a:lnTo>
                <a:lnTo>
                  <a:pt x="16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" name="Freeform 36"/>
          <p:cNvSpPr>
            <a:spLocks/>
          </p:cNvSpPr>
          <p:nvPr/>
        </p:nvSpPr>
        <p:spPr bwMode="auto">
          <a:xfrm>
            <a:off x="5537200" y="3495675"/>
            <a:ext cx="368300" cy="165100"/>
          </a:xfrm>
          <a:custGeom>
            <a:avLst/>
            <a:gdLst>
              <a:gd name="T0" fmla="*/ 0 w 232"/>
              <a:gd name="T1" fmla="*/ 0 h 104"/>
              <a:gd name="T2" fmla="*/ 0 w 232"/>
              <a:gd name="T3" fmla="*/ 161925 h 104"/>
              <a:gd name="T4" fmla="*/ 152400 w 232"/>
              <a:gd name="T5" fmla="*/ 161925 h 104"/>
              <a:gd name="T6" fmla="*/ 152400 w 232"/>
              <a:gd name="T7" fmla="*/ 142875 h 104"/>
              <a:gd name="T8" fmla="*/ 215900 w 232"/>
              <a:gd name="T9" fmla="*/ 142875 h 104"/>
              <a:gd name="T10" fmla="*/ 215900 w 232"/>
              <a:gd name="T11" fmla="*/ 165100 h 104"/>
              <a:gd name="T12" fmla="*/ 368300 w 232"/>
              <a:gd name="T13" fmla="*/ 165100 h 104"/>
              <a:gd name="T14" fmla="*/ 368300 w 232"/>
              <a:gd name="T15" fmla="*/ 0 h 104"/>
              <a:gd name="T16" fmla="*/ 215900 w 232"/>
              <a:gd name="T17" fmla="*/ 0 h 104"/>
              <a:gd name="T18" fmla="*/ 215900 w 232"/>
              <a:gd name="T19" fmla="*/ 25400 h 104"/>
              <a:gd name="T20" fmla="*/ 149225 w 232"/>
              <a:gd name="T21" fmla="*/ 25400 h 104"/>
              <a:gd name="T22" fmla="*/ 149225 w 232"/>
              <a:gd name="T23" fmla="*/ 0 h 104"/>
              <a:gd name="T24" fmla="*/ 0 w 232"/>
              <a:gd name="T25" fmla="*/ 0 h 1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2"/>
              <a:gd name="T40" fmla="*/ 0 h 104"/>
              <a:gd name="T41" fmla="*/ 232 w 232"/>
              <a:gd name="T42" fmla="*/ 104 h 1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2" h="104">
                <a:moveTo>
                  <a:pt x="0" y="0"/>
                </a:moveTo>
                <a:lnTo>
                  <a:pt x="0" y="102"/>
                </a:lnTo>
                <a:lnTo>
                  <a:pt x="96" y="102"/>
                </a:lnTo>
                <a:lnTo>
                  <a:pt x="96" y="90"/>
                </a:lnTo>
                <a:lnTo>
                  <a:pt x="136" y="90"/>
                </a:lnTo>
                <a:lnTo>
                  <a:pt x="136" y="104"/>
                </a:lnTo>
                <a:lnTo>
                  <a:pt x="232" y="104"/>
                </a:lnTo>
                <a:lnTo>
                  <a:pt x="232" y="0"/>
                </a:lnTo>
                <a:lnTo>
                  <a:pt x="136" y="0"/>
                </a:lnTo>
                <a:lnTo>
                  <a:pt x="136" y="16"/>
                </a:lnTo>
                <a:lnTo>
                  <a:pt x="94" y="16"/>
                </a:lnTo>
                <a:lnTo>
                  <a:pt x="94" y="0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" name="Freeform 37"/>
          <p:cNvSpPr>
            <a:spLocks/>
          </p:cNvSpPr>
          <p:nvPr/>
        </p:nvSpPr>
        <p:spPr bwMode="auto">
          <a:xfrm>
            <a:off x="5073650" y="3190875"/>
            <a:ext cx="187325" cy="196850"/>
          </a:xfrm>
          <a:custGeom>
            <a:avLst/>
            <a:gdLst>
              <a:gd name="T0" fmla="*/ 3175 w 118"/>
              <a:gd name="T1" fmla="*/ 0 h 124"/>
              <a:gd name="T2" fmla="*/ 0 w 118"/>
              <a:gd name="T3" fmla="*/ 117475 h 124"/>
              <a:gd name="T4" fmla="*/ 82550 w 118"/>
              <a:gd name="T5" fmla="*/ 117475 h 124"/>
              <a:gd name="T6" fmla="*/ 79375 w 118"/>
              <a:gd name="T7" fmla="*/ 193675 h 124"/>
              <a:gd name="T8" fmla="*/ 184150 w 118"/>
              <a:gd name="T9" fmla="*/ 196850 h 124"/>
              <a:gd name="T10" fmla="*/ 187325 w 118"/>
              <a:gd name="T11" fmla="*/ 6350 h 124"/>
              <a:gd name="T12" fmla="*/ 3175 w 118"/>
              <a:gd name="T13" fmla="*/ 0 h 1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8"/>
              <a:gd name="T22" fmla="*/ 0 h 124"/>
              <a:gd name="T23" fmla="*/ 118 w 118"/>
              <a:gd name="T24" fmla="*/ 124 h 1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8" h="124">
                <a:moveTo>
                  <a:pt x="2" y="0"/>
                </a:moveTo>
                <a:lnTo>
                  <a:pt x="0" y="74"/>
                </a:lnTo>
                <a:lnTo>
                  <a:pt x="52" y="74"/>
                </a:lnTo>
                <a:lnTo>
                  <a:pt x="50" y="122"/>
                </a:lnTo>
                <a:lnTo>
                  <a:pt x="116" y="124"/>
                </a:lnTo>
                <a:lnTo>
                  <a:pt x="118" y="4"/>
                </a:lnTo>
                <a:lnTo>
                  <a:pt x="2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" name="Rectangle 38"/>
          <p:cNvSpPr>
            <a:spLocks noChangeArrowheads="1"/>
          </p:cNvSpPr>
          <p:nvPr/>
        </p:nvSpPr>
        <p:spPr bwMode="auto">
          <a:xfrm>
            <a:off x="4857750" y="3190875"/>
            <a:ext cx="209550" cy="187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5" name="Rectangle 39"/>
          <p:cNvSpPr>
            <a:spLocks noChangeArrowheads="1"/>
          </p:cNvSpPr>
          <p:nvPr/>
        </p:nvSpPr>
        <p:spPr bwMode="auto">
          <a:xfrm>
            <a:off x="4565650" y="3197225"/>
            <a:ext cx="288925" cy="79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6" name="Freeform 40"/>
          <p:cNvSpPr>
            <a:spLocks/>
          </p:cNvSpPr>
          <p:nvPr/>
        </p:nvSpPr>
        <p:spPr bwMode="auto">
          <a:xfrm>
            <a:off x="4791075" y="3295650"/>
            <a:ext cx="63500" cy="57150"/>
          </a:xfrm>
          <a:custGeom>
            <a:avLst/>
            <a:gdLst>
              <a:gd name="T0" fmla="*/ 0 w 40"/>
              <a:gd name="T1" fmla="*/ 0 h 36"/>
              <a:gd name="T2" fmla="*/ 0 w 40"/>
              <a:gd name="T3" fmla="*/ 57150 h 36"/>
              <a:gd name="T4" fmla="*/ 63500 w 40"/>
              <a:gd name="T5" fmla="*/ 57150 h 36"/>
              <a:gd name="T6" fmla="*/ 63500 w 40"/>
              <a:gd name="T7" fmla="*/ 0 h 36"/>
              <a:gd name="T8" fmla="*/ 0 w 40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6"/>
              <a:gd name="T17" fmla="*/ 40 w 40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6">
                <a:moveTo>
                  <a:pt x="0" y="0"/>
                </a:moveTo>
                <a:lnTo>
                  <a:pt x="0" y="36"/>
                </a:lnTo>
                <a:lnTo>
                  <a:pt x="40" y="36"/>
                </a:lnTo>
                <a:lnTo>
                  <a:pt x="40" y="0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" name="Rectangle 41"/>
          <p:cNvSpPr>
            <a:spLocks noChangeArrowheads="1"/>
          </p:cNvSpPr>
          <p:nvPr/>
        </p:nvSpPr>
        <p:spPr bwMode="auto">
          <a:xfrm>
            <a:off x="3940175" y="2940050"/>
            <a:ext cx="577850" cy="33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8" name="Freeform 42"/>
          <p:cNvSpPr>
            <a:spLocks/>
          </p:cNvSpPr>
          <p:nvPr/>
        </p:nvSpPr>
        <p:spPr bwMode="auto">
          <a:xfrm>
            <a:off x="4987925" y="3435350"/>
            <a:ext cx="285750" cy="485775"/>
          </a:xfrm>
          <a:custGeom>
            <a:avLst/>
            <a:gdLst>
              <a:gd name="T0" fmla="*/ 0 w 180"/>
              <a:gd name="T1" fmla="*/ 0 h 306"/>
              <a:gd name="T2" fmla="*/ 3175 w 180"/>
              <a:gd name="T3" fmla="*/ 485775 h 306"/>
              <a:gd name="T4" fmla="*/ 285750 w 180"/>
              <a:gd name="T5" fmla="*/ 485775 h 306"/>
              <a:gd name="T6" fmla="*/ 282575 w 180"/>
              <a:gd name="T7" fmla="*/ 3175 h 306"/>
              <a:gd name="T8" fmla="*/ 0 w 180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306"/>
              <a:gd name="T17" fmla="*/ 180 w 180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306">
                <a:moveTo>
                  <a:pt x="0" y="0"/>
                </a:moveTo>
                <a:lnTo>
                  <a:pt x="2" y="306"/>
                </a:lnTo>
                <a:lnTo>
                  <a:pt x="180" y="306"/>
                </a:lnTo>
                <a:lnTo>
                  <a:pt x="178" y="2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" name="Rectangle 43"/>
          <p:cNvSpPr>
            <a:spLocks noChangeArrowheads="1"/>
          </p:cNvSpPr>
          <p:nvPr/>
        </p:nvSpPr>
        <p:spPr bwMode="auto">
          <a:xfrm>
            <a:off x="5038725" y="3502025"/>
            <a:ext cx="193675" cy="3714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Freeform 44"/>
          <p:cNvSpPr>
            <a:spLocks/>
          </p:cNvSpPr>
          <p:nvPr/>
        </p:nvSpPr>
        <p:spPr bwMode="auto">
          <a:xfrm>
            <a:off x="3908425" y="3292475"/>
            <a:ext cx="254000" cy="288925"/>
          </a:xfrm>
          <a:custGeom>
            <a:avLst/>
            <a:gdLst>
              <a:gd name="T0" fmla="*/ 0 w 160"/>
              <a:gd name="T1" fmla="*/ 0 h 182"/>
              <a:gd name="T2" fmla="*/ 0 w 160"/>
              <a:gd name="T3" fmla="*/ 288925 h 182"/>
              <a:gd name="T4" fmla="*/ 254000 w 160"/>
              <a:gd name="T5" fmla="*/ 288925 h 182"/>
              <a:gd name="T6" fmla="*/ 247650 w 160"/>
              <a:gd name="T7" fmla="*/ 0 h 182"/>
              <a:gd name="T8" fmla="*/ 0 w 160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182"/>
              <a:gd name="T17" fmla="*/ 160 w 160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182">
                <a:moveTo>
                  <a:pt x="0" y="0"/>
                </a:moveTo>
                <a:lnTo>
                  <a:pt x="0" y="182"/>
                </a:lnTo>
                <a:lnTo>
                  <a:pt x="160" y="182"/>
                </a:lnTo>
                <a:lnTo>
                  <a:pt x="156" y="0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" name="Freeform 45"/>
          <p:cNvSpPr>
            <a:spLocks/>
          </p:cNvSpPr>
          <p:nvPr/>
        </p:nvSpPr>
        <p:spPr bwMode="auto">
          <a:xfrm>
            <a:off x="3590925" y="3489325"/>
            <a:ext cx="628650" cy="403225"/>
          </a:xfrm>
          <a:custGeom>
            <a:avLst/>
            <a:gdLst>
              <a:gd name="T0" fmla="*/ 0 w 396"/>
              <a:gd name="T1" fmla="*/ 79375 h 254"/>
              <a:gd name="T2" fmla="*/ 0 w 396"/>
              <a:gd name="T3" fmla="*/ 295275 h 254"/>
              <a:gd name="T4" fmla="*/ 31750 w 396"/>
              <a:gd name="T5" fmla="*/ 403225 h 254"/>
              <a:gd name="T6" fmla="*/ 82550 w 396"/>
              <a:gd name="T7" fmla="*/ 387350 h 254"/>
              <a:gd name="T8" fmla="*/ 73025 w 396"/>
              <a:gd name="T9" fmla="*/ 368300 h 254"/>
              <a:gd name="T10" fmla="*/ 203200 w 396"/>
              <a:gd name="T11" fmla="*/ 327025 h 254"/>
              <a:gd name="T12" fmla="*/ 215900 w 396"/>
              <a:gd name="T13" fmla="*/ 355600 h 254"/>
              <a:gd name="T14" fmla="*/ 269875 w 396"/>
              <a:gd name="T15" fmla="*/ 339725 h 254"/>
              <a:gd name="T16" fmla="*/ 247650 w 396"/>
              <a:gd name="T17" fmla="*/ 288925 h 254"/>
              <a:gd name="T18" fmla="*/ 479425 w 396"/>
              <a:gd name="T19" fmla="*/ 215900 h 254"/>
              <a:gd name="T20" fmla="*/ 495300 w 396"/>
              <a:gd name="T21" fmla="*/ 250825 h 254"/>
              <a:gd name="T22" fmla="*/ 546100 w 396"/>
              <a:gd name="T23" fmla="*/ 238125 h 254"/>
              <a:gd name="T24" fmla="*/ 527050 w 396"/>
              <a:gd name="T25" fmla="*/ 190500 h 254"/>
              <a:gd name="T26" fmla="*/ 482600 w 396"/>
              <a:gd name="T27" fmla="*/ 206375 h 254"/>
              <a:gd name="T28" fmla="*/ 498475 w 396"/>
              <a:gd name="T29" fmla="*/ 254000 h 254"/>
              <a:gd name="T30" fmla="*/ 542925 w 396"/>
              <a:gd name="T31" fmla="*/ 238125 h 254"/>
              <a:gd name="T32" fmla="*/ 539750 w 396"/>
              <a:gd name="T33" fmla="*/ 219075 h 254"/>
              <a:gd name="T34" fmla="*/ 571500 w 396"/>
              <a:gd name="T35" fmla="*/ 206375 h 254"/>
              <a:gd name="T36" fmla="*/ 628650 w 396"/>
              <a:gd name="T37" fmla="*/ 209550 h 254"/>
              <a:gd name="T38" fmla="*/ 625475 w 396"/>
              <a:gd name="T39" fmla="*/ 50800 h 254"/>
              <a:gd name="T40" fmla="*/ 571500 w 396"/>
              <a:gd name="T41" fmla="*/ 50800 h 254"/>
              <a:gd name="T42" fmla="*/ 571500 w 396"/>
              <a:gd name="T43" fmla="*/ 92075 h 254"/>
              <a:gd name="T44" fmla="*/ 317500 w 396"/>
              <a:gd name="T45" fmla="*/ 92075 h 254"/>
              <a:gd name="T46" fmla="*/ 317500 w 396"/>
              <a:gd name="T47" fmla="*/ 44450 h 254"/>
              <a:gd name="T48" fmla="*/ 254000 w 396"/>
              <a:gd name="T49" fmla="*/ 44450 h 254"/>
              <a:gd name="T50" fmla="*/ 254000 w 396"/>
              <a:gd name="T51" fmla="*/ 0 h 254"/>
              <a:gd name="T52" fmla="*/ 196850 w 396"/>
              <a:gd name="T53" fmla="*/ 0 h 254"/>
              <a:gd name="T54" fmla="*/ 196850 w 396"/>
              <a:gd name="T55" fmla="*/ 22225 h 254"/>
              <a:gd name="T56" fmla="*/ 50800 w 396"/>
              <a:gd name="T57" fmla="*/ 22225 h 254"/>
              <a:gd name="T58" fmla="*/ 47625 w 396"/>
              <a:gd name="T59" fmla="*/ 79375 h 254"/>
              <a:gd name="T60" fmla="*/ 0 w 396"/>
              <a:gd name="T61" fmla="*/ 79375 h 25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96"/>
              <a:gd name="T94" fmla="*/ 0 h 254"/>
              <a:gd name="T95" fmla="*/ 396 w 396"/>
              <a:gd name="T96" fmla="*/ 254 h 25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96" h="254">
                <a:moveTo>
                  <a:pt x="0" y="50"/>
                </a:moveTo>
                <a:lnTo>
                  <a:pt x="0" y="186"/>
                </a:lnTo>
                <a:lnTo>
                  <a:pt x="20" y="254"/>
                </a:lnTo>
                <a:lnTo>
                  <a:pt x="52" y="244"/>
                </a:lnTo>
                <a:lnTo>
                  <a:pt x="46" y="232"/>
                </a:lnTo>
                <a:lnTo>
                  <a:pt x="128" y="206"/>
                </a:lnTo>
                <a:lnTo>
                  <a:pt x="136" y="224"/>
                </a:lnTo>
                <a:lnTo>
                  <a:pt x="170" y="214"/>
                </a:lnTo>
                <a:lnTo>
                  <a:pt x="156" y="182"/>
                </a:lnTo>
                <a:lnTo>
                  <a:pt x="302" y="136"/>
                </a:lnTo>
                <a:lnTo>
                  <a:pt x="312" y="158"/>
                </a:lnTo>
                <a:lnTo>
                  <a:pt x="344" y="150"/>
                </a:lnTo>
                <a:lnTo>
                  <a:pt x="332" y="120"/>
                </a:lnTo>
                <a:lnTo>
                  <a:pt x="304" y="130"/>
                </a:lnTo>
                <a:lnTo>
                  <a:pt x="314" y="160"/>
                </a:lnTo>
                <a:lnTo>
                  <a:pt x="342" y="150"/>
                </a:lnTo>
                <a:lnTo>
                  <a:pt x="340" y="138"/>
                </a:lnTo>
                <a:lnTo>
                  <a:pt x="360" y="130"/>
                </a:lnTo>
                <a:lnTo>
                  <a:pt x="396" y="132"/>
                </a:lnTo>
                <a:lnTo>
                  <a:pt x="394" y="32"/>
                </a:lnTo>
                <a:lnTo>
                  <a:pt x="360" y="32"/>
                </a:lnTo>
                <a:lnTo>
                  <a:pt x="360" y="58"/>
                </a:lnTo>
                <a:lnTo>
                  <a:pt x="200" y="58"/>
                </a:lnTo>
                <a:lnTo>
                  <a:pt x="200" y="28"/>
                </a:lnTo>
                <a:lnTo>
                  <a:pt x="160" y="28"/>
                </a:lnTo>
                <a:lnTo>
                  <a:pt x="160" y="0"/>
                </a:lnTo>
                <a:lnTo>
                  <a:pt x="124" y="0"/>
                </a:lnTo>
                <a:lnTo>
                  <a:pt x="124" y="14"/>
                </a:lnTo>
                <a:lnTo>
                  <a:pt x="32" y="14"/>
                </a:lnTo>
                <a:lnTo>
                  <a:pt x="30" y="50"/>
                </a:lnTo>
                <a:lnTo>
                  <a:pt x="0" y="5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" name="Rectangle 46"/>
          <p:cNvSpPr>
            <a:spLocks noChangeArrowheads="1"/>
          </p:cNvSpPr>
          <p:nvPr/>
        </p:nvSpPr>
        <p:spPr bwMode="auto">
          <a:xfrm>
            <a:off x="4159250" y="3324225"/>
            <a:ext cx="323850" cy="88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3" name="Freeform 47"/>
          <p:cNvSpPr>
            <a:spLocks/>
          </p:cNvSpPr>
          <p:nvPr/>
        </p:nvSpPr>
        <p:spPr bwMode="auto">
          <a:xfrm>
            <a:off x="3971925" y="3695700"/>
            <a:ext cx="187325" cy="250825"/>
          </a:xfrm>
          <a:custGeom>
            <a:avLst/>
            <a:gdLst>
              <a:gd name="T0" fmla="*/ 0 w 118"/>
              <a:gd name="T1" fmla="*/ 41275 h 158"/>
              <a:gd name="T2" fmla="*/ 3175 w 118"/>
              <a:gd name="T3" fmla="*/ 250825 h 158"/>
              <a:gd name="T4" fmla="*/ 187325 w 118"/>
              <a:gd name="T5" fmla="*/ 250825 h 158"/>
              <a:gd name="T6" fmla="*/ 180975 w 118"/>
              <a:gd name="T7" fmla="*/ 0 h 158"/>
              <a:gd name="T8" fmla="*/ 158750 w 118"/>
              <a:gd name="T9" fmla="*/ 9525 h 158"/>
              <a:gd name="T10" fmla="*/ 168275 w 118"/>
              <a:gd name="T11" fmla="*/ 34925 h 158"/>
              <a:gd name="T12" fmla="*/ 114300 w 118"/>
              <a:gd name="T13" fmla="*/ 50800 h 158"/>
              <a:gd name="T14" fmla="*/ 98425 w 118"/>
              <a:gd name="T15" fmla="*/ 6350 h 158"/>
              <a:gd name="T16" fmla="*/ 0 w 118"/>
              <a:gd name="T17" fmla="*/ 41275 h 1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8"/>
              <a:gd name="T28" fmla="*/ 0 h 158"/>
              <a:gd name="T29" fmla="*/ 118 w 118"/>
              <a:gd name="T30" fmla="*/ 158 h 15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8" h="158">
                <a:moveTo>
                  <a:pt x="0" y="26"/>
                </a:moveTo>
                <a:lnTo>
                  <a:pt x="2" y="158"/>
                </a:lnTo>
                <a:lnTo>
                  <a:pt x="118" y="158"/>
                </a:lnTo>
                <a:lnTo>
                  <a:pt x="114" y="0"/>
                </a:lnTo>
                <a:lnTo>
                  <a:pt x="100" y="6"/>
                </a:lnTo>
                <a:lnTo>
                  <a:pt x="106" y="22"/>
                </a:lnTo>
                <a:lnTo>
                  <a:pt x="72" y="32"/>
                </a:lnTo>
                <a:lnTo>
                  <a:pt x="62" y="4"/>
                </a:lnTo>
                <a:lnTo>
                  <a:pt x="0" y="26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Freeform 48"/>
          <p:cNvSpPr>
            <a:spLocks/>
          </p:cNvSpPr>
          <p:nvPr/>
        </p:nvSpPr>
        <p:spPr bwMode="auto">
          <a:xfrm>
            <a:off x="4098925" y="3832225"/>
            <a:ext cx="434975" cy="247650"/>
          </a:xfrm>
          <a:custGeom>
            <a:avLst/>
            <a:gdLst>
              <a:gd name="T0" fmla="*/ 60325 w 274"/>
              <a:gd name="T1" fmla="*/ 85725 h 156"/>
              <a:gd name="T2" fmla="*/ 390525 w 274"/>
              <a:gd name="T3" fmla="*/ 85725 h 156"/>
              <a:gd name="T4" fmla="*/ 393700 w 274"/>
              <a:gd name="T5" fmla="*/ 0 h 156"/>
              <a:gd name="T6" fmla="*/ 431800 w 274"/>
              <a:gd name="T7" fmla="*/ 6350 h 156"/>
              <a:gd name="T8" fmla="*/ 434975 w 274"/>
              <a:gd name="T9" fmla="*/ 127000 h 156"/>
              <a:gd name="T10" fmla="*/ 415925 w 274"/>
              <a:gd name="T11" fmla="*/ 130175 h 156"/>
              <a:gd name="T12" fmla="*/ 422275 w 274"/>
              <a:gd name="T13" fmla="*/ 184150 h 156"/>
              <a:gd name="T14" fmla="*/ 365125 w 274"/>
              <a:gd name="T15" fmla="*/ 184150 h 156"/>
              <a:gd name="T16" fmla="*/ 365125 w 274"/>
              <a:gd name="T17" fmla="*/ 247650 h 156"/>
              <a:gd name="T18" fmla="*/ 0 w 274"/>
              <a:gd name="T19" fmla="*/ 247650 h 156"/>
              <a:gd name="T20" fmla="*/ 0 w 274"/>
              <a:gd name="T21" fmla="*/ 206375 h 156"/>
              <a:gd name="T22" fmla="*/ 193675 w 274"/>
              <a:gd name="T23" fmla="*/ 203200 h 156"/>
              <a:gd name="T24" fmla="*/ 193675 w 274"/>
              <a:gd name="T25" fmla="*/ 155575 h 156"/>
              <a:gd name="T26" fmla="*/ 152400 w 274"/>
              <a:gd name="T27" fmla="*/ 152400 h 156"/>
              <a:gd name="T28" fmla="*/ 149225 w 274"/>
              <a:gd name="T29" fmla="*/ 123825 h 156"/>
              <a:gd name="T30" fmla="*/ 123825 w 274"/>
              <a:gd name="T31" fmla="*/ 123825 h 156"/>
              <a:gd name="T32" fmla="*/ 120650 w 274"/>
              <a:gd name="T33" fmla="*/ 152400 h 156"/>
              <a:gd name="T34" fmla="*/ 60325 w 274"/>
              <a:gd name="T35" fmla="*/ 152400 h 156"/>
              <a:gd name="T36" fmla="*/ 60325 w 274"/>
              <a:gd name="T37" fmla="*/ 85725 h 1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"/>
              <a:gd name="T58" fmla="*/ 0 h 156"/>
              <a:gd name="T59" fmla="*/ 274 w 274"/>
              <a:gd name="T60" fmla="*/ 156 h 15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" h="156">
                <a:moveTo>
                  <a:pt x="38" y="54"/>
                </a:moveTo>
                <a:lnTo>
                  <a:pt x="246" y="54"/>
                </a:lnTo>
                <a:lnTo>
                  <a:pt x="248" y="0"/>
                </a:lnTo>
                <a:lnTo>
                  <a:pt x="272" y="4"/>
                </a:lnTo>
                <a:lnTo>
                  <a:pt x="274" y="80"/>
                </a:lnTo>
                <a:lnTo>
                  <a:pt x="262" y="82"/>
                </a:lnTo>
                <a:lnTo>
                  <a:pt x="266" y="116"/>
                </a:lnTo>
                <a:lnTo>
                  <a:pt x="230" y="116"/>
                </a:lnTo>
                <a:lnTo>
                  <a:pt x="230" y="156"/>
                </a:lnTo>
                <a:lnTo>
                  <a:pt x="0" y="156"/>
                </a:lnTo>
                <a:lnTo>
                  <a:pt x="0" y="130"/>
                </a:lnTo>
                <a:lnTo>
                  <a:pt x="122" y="128"/>
                </a:lnTo>
                <a:lnTo>
                  <a:pt x="122" y="98"/>
                </a:lnTo>
                <a:lnTo>
                  <a:pt x="96" y="96"/>
                </a:lnTo>
                <a:lnTo>
                  <a:pt x="94" y="78"/>
                </a:lnTo>
                <a:lnTo>
                  <a:pt x="78" y="78"/>
                </a:lnTo>
                <a:lnTo>
                  <a:pt x="76" y="96"/>
                </a:lnTo>
                <a:lnTo>
                  <a:pt x="38" y="96"/>
                </a:lnTo>
                <a:lnTo>
                  <a:pt x="38" y="54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5" name="Freeform 49"/>
          <p:cNvSpPr>
            <a:spLocks/>
          </p:cNvSpPr>
          <p:nvPr/>
        </p:nvSpPr>
        <p:spPr bwMode="auto">
          <a:xfrm>
            <a:off x="4159250" y="3409950"/>
            <a:ext cx="758825" cy="530225"/>
          </a:xfrm>
          <a:custGeom>
            <a:avLst/>
            <a:gdLst>
              <a:gd name="T0" fmla="*/ 323850 w 478"/>
              <a:gd name="T1" fmla="*/ 0 h 334"/>
              <a:gd name="T2" fmla="*/ 320675 w 478"/>
              <a:gd name="T3" fmla="*/ 127000 h 334"/>
              <a:gd name="T4" fmla="*/ 234950 w 478"/>
              <a:gd name="T5" fmla="*/ 127000 h 334"/>
              <a:gd name="T6" fmla="*/ 234950 w 478"/>
              <a:gd name="T7" fmla="*/ 206375 h 334"/>
              <a:gd name="T8" fmla="*/ 422275 w 478"/>
              <a:gd name="T9" fmla="*/ 206375 h 334"/>
              <a:gd name="T10" fmla="*/ 412750 w 478"/>
              <a:gd name="T11" fmla="*/ 19050 h 334"/>
              <a:gd name="T12" fmla="*/ 438150 w 478"/>
              <a:gd name="T13" fmla="*/ 3175 h 334"/>
              <a:gd name="T14" fmla="*/ 469900 w 478"/>
              <a:gd name="T15" fmla="*/ 3175 h 334"/>
              <a:gd name="T16" fmla="*/ 482600 w 478"/>
              <a:gd name="T17" fmla="*/ 34925 h 334"/>
              <a:gd name="T18" fmla="*/ 482600 w 478"/>
              <a:gd name="T19" fmla="*/ 247650 h 334"/>
              <a:gd name="T20" fmla="*/ 514350 w 478"/>
              <a:gd name="T21" fmla="*/ 247650 h 334"/>
              <a:gd name="T22" fmla="*/ 514350 w 478"/>
              <a:gd name="T23" fmla="*/ 184150 h 334"/>
              <a:gd name="T24" fmla="*/ 546100 w 478"/>
              <a:gd name="T25" fmla="*/ 171450 h 334"/>
              <a:gd name="T26" fmla="*/ 590550 w 478"/>
              <a:gd name="T27" fmla="*/ 190500 h 334"/>
              <a:gd name="T28" fmla="*/ 593725 w 478"/>
              <a:gd name="T29" fmla="*/ 257175 h 334"/>
              <a:gd name="T30" fmla="*/ 619125 w 478"/>
              <a:gd name="T31" fmla="*/ 257175 h 334"/>
              <a:gd name="T32" fmla="*/ 622300 w 478"/>
              <a:gd name="T33" fmla="*/ 19050 h 334"/>
              <a:gd name="T34" fmla="*/ 641350 w 478"/>
              <a:gd name="T35" fmla="*/ 0 h 334"/>
              <a:gd name="T36" fmla="*/ 669925 w 478"/>
              <a:gd name="T37" fmla="*/ 0 h 334"/>
              <a:gd name="T38" fmla="*/ 682625 w 478"/>
              <a:gd name="T39" fmla="*/ 25400 h 334"/>
              <a:gd name="T40" fmla="*/ 688975 w 478"/>
              <a:gd name="T41" fmla="*/ 225425 h 334"/>
              <a:gd name="T42" fmla="*/ 758825 w 478"/>
              <a:gd name="T43" fmla="*/ 225425 h 334"/>
              <a:gd name="T44" fmla="*/ 755650 w 478"/>
              <a:gd name="T45" fmla="*/ 307975 h 334"/>
              <a:gd name="T46" fmla="*/ 692150 w 478"/>
              <a:gd name="T47" fmla="*/ 314325 h 334"/>
              <a:gd name="T48" fmla="*/ 695325 w 478"/>
              <a:gd name="T49" fmla="*/ 374650 h 334"/>
              <a:gd name="T50" fmla="*/ 676275 w 478"/>
              <a:gd name="T51" fmla="*/ 374650 h 334"/>
              <a:gd name="T52" fmla="*/ 685800 w 478"/>
              <a:gd name="T53" fmla="*/ 511175 h 334"/>
              <a:gd name="T54" fmla="*/ 676275 w 478"/>
              <a:gd name="T55" fmla="*/ 530225 h 334"/>
              <a:gd name="T56" fmla="*/ 644525 w 478"/>
              <a:gd name="T57" fmla="*/ 530225 h 334"/>
              <a:gd name="T58" fmla="*/ 612775 w 478"/>
              <a:gd name="T59" fmla="*/ 520700 h 334"/>
              <a:gd name="T60" fmla="*/ 492125 w 478"/>
              <a:gd name="T61" fmla="*/ 527050 h 334"/>
              <a:gd name="T62" fmla="*/ 434975 w 478"/>
              <a:gd name="T63" fmla="*/ 527050 h 334"/>
              <a:gd name="T64" fmla="*/ 428625 w 478"/>
              <a:gd name="T65" fmla="*/ 504825 h 334"/>
              <a:gd name="T66" fmla="*/ 425450 w 478"/>
              <a:gd name="T67" fmla="*/ 374650 h 334"/>
              <a:gd name="T68" fmla="*/ 393700 w 478"/>
              <a:gd name="T69" fmla="*/ 371475 h 334"/>
              <a:gd name="T70" fmla="*/ 387350 w 478"/>
              <a:gd name="T71" fmla="*/ 425450 h 334"/>
              <a:gd name="T72" fmla="*/ 330200 w 478"/>
              <a:gd name="T73" fmla="*/ 428625 h 334"/>
              <a:gd name="T74" fmla="*/ 330200 w 478"/>
              <a:gd name="T75" fmla="*/ 508000 h 334"/>
              <a:gd name="T76" fmla="*/ 0 w 478"/>
              <a:gd name="T77" fmla="*/ 508000 h 334"/>
              <a:gd name="T78" fmla="*/ 0 w 478"/>
              <a:gd name="T79" fmla="*/ 285750 h 334"/>
              <a:gd name="T80" fmla="*/ 60325 w 478"/>
              <a:gd name="T81" fmla="*/ 285750 h 334"/>
              <a:gd name="T82" fmla="*/ 60325 w 478"/>
              <a:gd name="T83" fmla="*/ 127000 h 334"/>
              <a:gd name="T84" fmla="*/ 3175 w 478"/>
              <a:gd name="T85" fmla="*/ 123825 h 334"/>
              <a:gd name="T86" fmla="*/ 9525 w 478"/>
              <a:gd name="T87" fmla="*/ 3175 h 334"/>
              <a:gd name="T88" fmla="*/ 323850 w 478"/>
              <a:gd name="T89" fmla="*/ 0 h 33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78"/>
              <a:gd name="T136" fmla="*/ 0 h 334"/>
              <a:gd name="T137" fmla="*/ 478 w 478"/>
              <a:gd name="T138" fmla="*/ 334 h 33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78" h="334">
                <a:moveTo>
                  <a:pt x="204" y="0"/>
                </a:moveTo>
                <a:lnTo>
                  <a:pt x="202" y="80"/>
                </a:lnTo>
                <a:lnTo>
                  <a:pt x="148" y="80"/>
                </a:lnTo>
                <a:lnTo>
                  <a:pt x="148" y="130"/>
                </a:lnTo>
                <a:lnTo>
                  <a:pt x="266" y="130"/>
                </a:lnTo>
                <a:lnTo>
                  <a:pt x="260" y="12"/>
                </a:lnTo>
                <a:lnTo>
                  <a:pt x="276" y="2"/>
                </a:lnTo>
                <a:lnTo>
                  <a:pt x="296" y="2"/>
                </a:lnTo>
                <a:lnTo>
                  <a:pt x="304" y="22"/>
                </a:lnTo>
                <a:lnTo>
                  <a:pt x="304" y="156"/>
                </a:lnTo>
                <a:lnTo>
                  <a:pt x="324" y="156"/>
                </a:lnTo>
                <a:lnTo>
                  <a:pt x="324" y="116"/>
                </a:lnTo>
                <a:lnTo>
                  <a:pt x="344" y="108"/>
                </a:lnTo>
                <a:lnTo>
                  <a:pt x="372" y="120"/>
                </a:lnTo>
                <a:lnTo>
                  <a:pt x="374" y="162"/>
                </a:lnTo>
                <a:lnTo>
                  <a:pt x="390" y="162"/>
                </a:lnTo>
                <a:lnTo>
                  <a:pt x="392" y="12"/>
                </a:lnTo>
                <a:lnTo>
                  <a:pt x="404" y="0"/>
                </a:lnTo>
                <a:lnTo>
                  <a:pt x="422" y="0"/>
                </a:lnTo>
                <a:lnTo>
                  <a:pt x="430" y="16"/>
                </a:lnTo>
                <a:lnTo>
                  <a:pt x="434" y="142"/>
                </a:lnTo>
                <a:lnTo>
                  <a:pt x="478" y="142"/>
                </a:lnTo>
                <a:lnTo>
                  <a:pt x="476" y="194"/>
                </a:lnTo>
                <a:lnTo>
                  <a:pt x="436" y="198"/>
                </a:lnTo>
                <a:lnTo>
                  <a:pt x="438" y="236"/>
                </a:lnTo>
                <a:lnTo>
                  <a:pt x="426" y="236"/>
                </a:lnTo>
                <a:lnTo>
                  <a:pt x="432" y="322"/>
                </a:lnTo>
                <a:lnTo>
                  <a:pt x="426" y="334"/>
                </a:lnTo>
                <a:lnTo>
                  <a:pt x="406" y="334"/>
                </a:lnTo>
                <a:lnTo>
                  <a:pt x="386" y="328"/>
                </a:lnTo>
                <a:lnTo>
                  <a:pt x="310" y="332"/>
                </a:lnTo>
                <a:lnTo>
                  <a:pt x="274" y="332"/>
                </a:lnTo>
                <a:lnTo>
                  <a:pt x="270" y="318"/>
                </a:lnTo>
                <a:lnTo>
                  <a:pt x="268" y="236"/>
                </a:lnTo>
                <a:lnTo>
                  <a:pt x="248" y="234"/>
                </a:lnTo>
                <a:lnTo>
                  <a:pt x="244" y="268"/>
                </a:lnTo>
                <a:lnTo>
                  <a:pt x="208" y="270"/>
                </a:lnTo>
                <a:lnTo>
                  <a:pt x="208" y="320"/>
                </a:lnTo>
                <a:lnTo>
                  <a:pt x="0" y="320"/>
                </a:lnTo>
                <a:lnTo>
                  <a:pt x="0" y="180"/>
                </a:lnTo>
                <a:lnTo>
                  <a:pt x="38" y="180"/>
                </a:lnTo>
                <a:lnTo>
                  <a:pt x="38" y="80"/>
                </a:lnTo>
                <a:lnTo>
                  <a:pt x="2" y="78"/>
                </a:lnTo>
                <a:lnTo>
                  <a:pt x="6" y="2"/>
                </a:lnTo>
                <a:lnTo>
                  <a:pt x="204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6" name="Freeform 50"/>
          <p:cNvSpPr>
            <a:spLocks/>
          </p:cNvSpPr>
          <p:nvPr/>
        </p:nvSpPr>
        <p:spPr bwMode="auto">
          <a:xfrm>
            <a:off x="4638675" y="3686175"/>
            <a:ext cx="149225" cy="244475"/>
          </a:xfrm>
          <a:custGeom>
            <a:avLst/>
            <a:gdLst>
              <a:gd name="T0" fmla="*/ 0 w 94"/>
              <a:gd name="T1" fmla="*/ 3175 h 154"/>
              <a:gd name="T2" fmla="*/ 0 w 94"/>
              <a:gd name="T3" fmla="*/ 244475 h 154"/>
              <a:gd name="T4" fmla="*/ 149225 w 94"/>
              <a:gd name="T5" fmla="*/ 244475 h 154"/>
              <a:gd name="T6" fmla="*/ 149225 w 94"/>
              <a:gd name="T7" fmla="*/ 0 h 154"/>
              <a:gd name="T8" fmla="*/ 107950 w 94"/>
              <a:gd name="T9" fmla="*/ 0 h 154"/>
              <a:gd name="T10" fmla="*/ 111125 w 94"/>
              <a:gd name="T11" fmla="*/ 22225 h 154"/>
              <a:gd name="T12" fmla="*/ 38100 w 94"/>
              <a:gd name="T13" fmla="*/ 22225 h 154"/>
              <a:gd name="T14" fmla="*/ 41275 w 94"/>
              <a:gd name="T15" fmla="*/ 0 h 154"/>
              <a:gd name="T16" fmla="*/ 0 w 94"/>
              <a:gd name="T17" fmla="*/ 3175 h 1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"/>
              <a:gd name="T28" fmla="*/ 0 h 154"/>
              <a:gd name="T29" fmla="*/ 94 w 94"/>
              <a:gd name="T30" fmla="*/ 154 h 1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" h="154">
                <a:moveTo>
                  <a:pt x="0" y="2"/>
                </a:moveTo>
                <a:lnTo>
                  <a:pt x="0" y="154"/>
                </a:lnTo>
                <a:lnTo>
                  <a:pt x="94" y="154"/>
                </a:lnTo>
                <a:lnTo>
                  <a:pt x="94" y="0"/>
                </a:lnTo>
                <a:lnTo>
                  <a:pt x="68" y="0"/>
                </a:lnTo>
                <a:lnTo>
                  <a:pt x="70" y="14"/>
                </a:lnTo>
                <a:lnTo>
                  <a:pt x="24" y="14"/>
                </a:lnTo>
                <a:lnTo>
                  <a:pt x="26" y="0"/>
                </a:lnTo>
                <a:lnTo>
                  <a:pt x="0" y="2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7" name="Freeform 51"/>
          <p:cNvSpPr>
            <a:spLocks/>
          </p:cNvSpPr>
          <p:nvPr/>
        </p:nvSpPr>
        <p:spPr bwMode="auto">
          <a:xfrm>
            <a:off x="3165475" y="3130550"/>
            <a:ext cx="406400" cy="447675"/>
          </a:xfrm>
          <a:custGeom>
            <a:avLst/>
            <a:gdLst>
              <a:gd name="T0" fmla="*/ 3175 w 256"/>
              <a:gd name="T1" fmla="*/ 0 h 282"/>
              <a:gd name="T2" fmla="*/ 0 w 256"/>
              <a:gd name="T3" fmla="*/ 447675 h 282"/>
              <a:gd name="T4" fmla="*/ 92075 w 256"/>
              <a:gd name="T5" fmla="*/ 447675 h 282"/>
              <a:gd name="T6" fmla="*/ 85725 w 256"/>
              <a:gd name="T7" fmla="*/ 203200 h 282"/>
              <a:gd name="T8" fmla="*/ 276225 w 256"/>
              <a:gd name="T9" fmla="*/ 203200 h 282"/>
              <a:gd name="T10" fmla="*/ 276225 w 256"/>
              <a:gd name="T11" fmla="*/ 444500 h 282"/>
              <a:gd name="T12" fmla="*/ 358775 w 256"/>
              <a:gd name="T13" fmla="*/ 447675 h 282"/>
              <a:gd name="T14" fmla="*/ 371475 w 256"/>
              <a:gd name="T15" fmla="*/ 260350 h 282"/>
              <a:gd name="T16" fmla="*/ 406400 w 256"/>
              <a:gd name="T17" fmla="*/ 234950 h 282"/>
              <a:gd name="T18" fmla="*/ 390525 w 256"/>
              <a:gd name="T19" fmla="*/ 193675 h 282"/>
              <a:gd name="T20" fmla="*/ 365125 w 256"/>
              <a:gd name="T21" fmla="*/ 190500 h 282"/>
              <a:gd name="T22" fmla="*/ 371475 w 256"/>
              <a:gd name="T23" fmla="*/ 0 h 282"/>
              <a:gd name="T24" fmla="*/ 273050 w 256"/>
              <a:gd name="T25" fmla="*/ 0 h 282"/>
              <a:gd name="T26" fmla="*/ 276225 w 256"/>
              <a:gd name="T27" fmla="*/ 117475 h 282"/>
              <a:gd name="T28" fmla="*/ 95250 w 256"/>
              <a:gd name="T29" fmla="*/ 117475 h 282"/>
              <a:gd name="T30" fmla="*/ 88900 w 256"/>
              <a:gd name="T31" fmla="*/ 3175 h 282"/>
              <a:gd name="T32" fmla="*/ 3175 w 256"/>
              <a:gd name="T33" fmla="*/ 0 h 2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6"/>
              <a:gd name="T52" fmla="*/ 0 h 282"/>
              <a:gd name="T53" fmla="*/ 256 w 256"/>
              <a:gd name="T54" fmla="*/ 282 h 2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6" h="282">
                <a:moveTo>
                  <a:pt x="2" y="0"/>
                </a:moveTo>
                <a:lnTo>
                  <a:pt x="0" y="282"/>
                </a:lnTo>
                <a:lnTo>
                  <a:pt x="58" y="282"/>
                </a:lnTo>
                <a:lnTo>
                  <a:pt x="54" y="128"/>
                </a:lnTo>
                <a:lnTo>
                  <a:pt x="174" y="128"/>
                </a:lnTo>
                <a:lnTo>
                  <a:pt x="174" y="280"/>
                </a:lnTo>
                <a:lnTo>
                  <a:pt x="226" y="282"/>
                </a:lnTo>
                <a:lnTo>
                  <a:pt x="234" y="164"/>
                </a:lnTo>
                <a:lnTo>
                  <a:pt x="256" y="148"/>
                </a:lnTo>
                <a:lnTo>
                  <a:pt x="246" y="122"/>
                </a:lnTo>
                <a:lnTo>
                  <a:pt x="230" y="120"/>
                </a:lnTo>
                <a:lnTo>
                  <a:pt x="234" y="0"/>
                </a:lnTo>
                <a:lnTo>
                  <a:pt x="172" y="0"/>
                </a:lnTo>
                <a:lnTo>
                  <a:pt x="174" y="74"/>
                </a:lnTo>
                <a:lnTo>
                  <a:pt x="60" y="74"/>
                </a:lnTo>
                <a:lnTo>
                  <a:pt x="56" y="2"/>
                </a:lnTo>
                <a:lnTo>
                  <a:pt x="2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8" name="Freeform 52"/>
          <p:cNvSpPr>
            <a:spLocks/>
          </p:cNvSpPr>
          <p:nvPr/>
        </p:nvSpPr>
        <p:spPr bwMode="auto">
          <a:xfrm>
            <a:off x="2393950" y="3098800"/>
            <a:ext cx="498475" cy="527050"/>
          </a:xfrm>
          <a:custGeom>
            <a:avLst/>
            <a:gdLst>
              <a:gd name="T0" fmla="*/ 247650 w 314"/>
              <a:gd name="T1" fmla="*/ 0 h 332"/>
              <a:gd name="T2" fmla="*/ 139700 w 314"/>
              <a:gd name="T3" fmla="*/ 76200 h 332"/>
              <a:gd name="T4" fmla="*/ 50800 w 314"/>
              <a:gd name="T5" fmla="*/ 180975 h 332"/>
              <a:gd name="T6" fmla="*/ 0 w 314"/>
              <a:gd name="T7" fmla="*/ 273050 h 332"/>
              <a:gd name="T8" fmla="*/ 22225 w 314"/>
              <a:gd name="T9" fmla="*/ 288925 h 332"/>
              <a:gd name="T10" fmla="*/ 22225 w 314"/>
              <a:gd name="T11" fmla="*/ 387350 h 332"/>
              <a:gd name="T12" fmla="*/ 47625 w 314"/>
              <a:gd name="T13" fmla="*/ 466725 h 332"/>
              <a:gd name="T14" fmla="*/ 104775 w 314"/>
              <a:gd name="T15" fmla="*/ 527050 h 332"/>
              <a:gd name="T16" fmla="*/ 142875 w 314"/>
              <a:gd name="T17" fmla="*/ 495300 h 332"/>
              <a:gd name="T18" fmla="*/ 203200 w 314"/>
              <a:gd name="T19" fmla="*/ 520700 h 332"/>
              <a:gd name="T20" fmla="*/ 222250 w 314"/>
              <a:gd name="T21" fmla="*/ 450850 h 332"/>
              <a:gd name="T22" fmla="*/ 260350 w 314"/>
              <a:gd name="T23" fmla="*/ 450850 h 332"/>
              <a:gd name="T24" fmla="*/ 317500 w 314"/>
              <a:gd name="T25" fmla="*/ 476250 h 332"/>
              <a:gd name="T26" fmla="*/ 431800 w 314"/>
              <a:gd name="T27" fmla="*/ 498475 h 332"/>
              <a:gd name="T28" fmla="*/ 425450 w 314"/>
              <a:gd name="T29" fmla="*/ 431800 h 332"/>
              <a:gd name="T30" fmla="*/ 463550 w 314"/>
              <a:gd name="T31" fmla="*/ 431800 h 332"/>
              <a:gd name="T32" fmla="*/ 469900 w 314"/>
              <a:gd name="T33" fmla="*/ 346075 h 332"/>
              <a:gd name="T34" fmla="*/ 454025 w 314"/>
              <a:gd name="T35" fmla="*/ 254000 h 332"/>
              <a:gd name="T36" fmla="*/ 447675 w 314"/>
              <a:gd name="T37" fmla="*/ 231775 h 332"/>
              <a:gd name="T38" fmla="*/ 406400 w 314"/>
              <a:gd name="T39" fmla="*/ 231775 h 332"/>
              <a:gd name="T40" fmla="*/ 365125 w 314"/>
              <a:gd name="T41" fmla="*/ 206375 h 332"/>
              <a:gd name="T42" fmla="*/ 498475 w 314"/>
              <a:gd name="T43" fmla="*/ 69850 h 332"/>
              <a:gd name="T44" fmla="*/ 454025 w 314"/>
              <a:gd name="T45" fmla="*/ 34925 h 332"/>
              <a:gd name="T46" fmla="*/ 390525 w 314"/>
              <a:gd name="T47" fmla="*/ 12700 h 332"/>
              <a:gd name="T48" fmla="*/ 320675 w 314"/>
              <a:gd name="T49" fmla="*/ 6350 h 332"/>
              <a:gd name="T50" fmla="*/ 269875 w 314"/>
              <a:gd name="T51" fmla="*/ 15875 h 332"/>
              <a:gd name="T52" fmla="*/ 247650 w 314"/>
              <a:gd name="T53" fmla="*/ 0 h 33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14"/>
              <a:gd name="T82" fmla="*/ 0 h 332"/>
              <a:gd name="T83" fmla="*/ 314 w 314"/>
              <a:gd name="T84" fmla="*/ 332 h 33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14" h="332">
                <a:moveTo>
                  <a:pt x="156" y="0"/>
                </a:moveTo>
                <a:lnTo>
                  <a:pt x="88" y="48"/>
                </a:lnTo>
                <a:lnTo>
                  <a:pt x="32" y="114"/>
                </a:lnTo>
                <a:lnTo>
                  <a:pt x="0" y="172"/>
                </a:lnTo>
                <a:lnTo>
                  <a:pt x="14" y="182"/>
                </a:lnTo>
                <a:lnTo>
                  <a:pt x="14" y="244"/>
                </a:lnTo>
                <a:lnTo>
                  <a:pt x="30" y="294"/>
                </a:lnTo>
                <a:lnTo>
                  <a:pt x="66" y="332"/>
                </a:lnTo>
                <a:lnTo>
                  <a:pt x="90" y="312"/>
                </a:lnTo>
                <a:lnTo>
                  <a:pt x="128" y="328"/>
                </a:lnTo>
                <a:lnTo>
                  <a:pt x="140" y="284"/>
                </a:lnTo>
                <a:lnTo>
                  <a:pt x="164" y="284"/>
                </a:lnTo>
                <a:lnTo>
                  <a:pt x="200" y="300"/>
                </a:lnTo>
                <a:lnTo>
                  <a:pt x="272" y="314"/>
                </a:lnTo>
                <a:lnTo>
                  <a:pt x="268" y="272"/>
                </a:lnTo>
                <a:lnTo>
                  <a:pt x="292" y="272"/>
                </a:lnTo>
                <a:lnTo>
                  <a:pt x="296" y="218"/>
                </a:lnTo>
                <a:lnTo>
                  <a:pt x="286" y="160"/>
                </a:lnTo>
                <a:lnTo>
                  <a:pt x="282" y="146"/>
                </a:lnTo>
                <a:lnTo>
                  <a:pt x="256" y="146"/>
                </a:lnTo>
                <a:lnTo>
                  <a:pt x="230" y="130"/>
                </a:lnTo>
                <a:lnTo>
                  <a:pt x="314" y="44"/>
                </a:lnTo>
                <a:lnTo>
                  <a:pt x="286" y="22"/>
                </a:lnTo>
                <a:lnTo>
                  <a:pt x="246" y="8"/>
                </a:lnTo>
                <a:lnTo>
                  <a:pt x="202" y="4"/>
                </a:lnTo>
                <a:lnTo>
                  <a:pt x="170" y="10"/>
                </a:lnTo>
                <a:lnTo>
                  <a:pt x="156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" name="Freeform 53"/>
          <p:cNvSpPr>
            <a:spLocks/>
          </p:cNvSpPr>
          <p:nvPr/>
        </p:nvSpPr>
        <p:spPr bwMode="auto">
          <a:xfrm>
            <a:off x="2428875" y="3629025"/>
            <a:ext cx="495300" cy="476250"/>
          </a:xfrm>
          <a:custGeom>
            <a:avLst/>
            <a:gdLst>
              <a:gd name="T0" fmla="*/ 66675 w 312"/>
              <a:gd name="T1" fmla="*/ 0 h 300"/>
              <a:gd name="T2" fmla="*/ 25400 w 312"/>
              <a:gd name="T3" fmla="*/ 57150 h 300"/>
              <a:gd name="T4" fmla="*/ 6350 w 312"/>
              <a:gd name="T5" fmla="*/ 101600 h 300"/>
              <a:gd name="T6" fmla="*/ 3175 w 312"/>
              <a:gd name="T7" fmla="*/ 161925 h 300"/>
              <a:gd name="T8" fmla="*/ 6350 w 312"/>
              <a:gd name="T9" fmla="*/ 206375 h 300"/>
              <a:gd name="T10" fmla="*/ 22225 w 312"/>
              <a:gd name="T11" fmla="*/ 234950 h 300"/>
              <a:gd name="T12" fmla="*/ 0 w 312"/>
              <a:gd name="T13" fmla="*/ 257175 h 300"/>
              <a:gd name="T14" fmla="*/ 69850 w 312"/>
              <a:gd name="T15" fmla="*/ 346075 h 300"/>
              <a:gd name="T16" fmla="*/ 133350 w 312"/>
              <a:gd name="T17" fmla="*/ 403225 h 300"/>
              <a:gd name="T18" fmla="*/ 209550 w 312"/>
              <a:gd name="T19" fmla="*/ 454025 h 300"/>
              <a:gd name="T20" fmla="*/ 295275 w 312"/>
              <a:gd name="T21" fmla="*/ 473075 h 300"/>
              <a:gd name="T22" fmla="*/ 384175 w 312"/>
              <a:gd name="T23" fmla="*/ 476250 h 300"/>
              <a:gd name="T24" fmla="*/ 454025 w 312"/>
              <a:gd name="T25" fmla="*/ 447675 h 300"/>
              <a:gd name="T26" fmla="*/ 495300 w 312"/>
              <a:gd name="T27" fmla="*/ 365125 h 300"/>
              <a:gd name="T28" fmla="*/ 349250 w 312"/>
              <a:gd name="T29" fmla="*/ 263525 h 300"/>
              <a:gd name="T30" fmla="*/ 358775 w 312"/>
              <a:gd name="T31" fmla="*/ 244475 h 300"/>
              <a:gd name="T32" fmla="*/ 222250 w 312"/>
              <a:gd name="T33" fmla="*/ 101600 h 300"/>
              <a:gd name="T34" fmla="*/ 193675 w 312"/>
              <a:gd name="T35" fmla="*/ 101600 h 300"/>
              <a:gd name="T36" fmla="*/ 66675 w 312"/>
              <a:gd name="T37" fmla="*/ 0 h 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2"/>
              <a:gd name="T58" fmla="*/ 0 h 300"/>
              <a:gd name="T59" fmla="*/ 312 w 312"/>
              <a:gd name="T60" fmla="*/ 300 h 3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2" h="300">
                <a:moveTo>
                  <a:pt x="42" y="0"/>
                </a:moveTo>
                <a:lnTo>
                  <a:pt x="16" y="36"/>
                </a:lnTo>
                <a:lnTo>
                  <a:pt x="4" y="64"/>
                </a:lnTo>
                <a:lnTo>
                  <a:pt x="2" y="102"/>
                </a:lnTo>
                <a:lnTo>
                  <a:pt x="4" y="130"/>
                </a:lnTo>
                <a:lnTo>
                  <a:pt x="14" y="148"/>
                </a:lnTo>
                <a:lnTo>
                  <a:pt x="0" y="162"/>
                </a:lnTo>
                <a:lnTo>
                  <a:pt x="44" y="218"/>
                </a:lnTo>
                <a:lnTo>
                  <a:pt x="84" y="254"/>
                </a:lnTo>
                <a:lnTo>
                  <a:pt x="132" y="286"/>
                </a:lnTo>
                <a:lnTo>
                  <a:pt x="186" y="298"/>
                </a:lnTo>
                <a:lnTo>
                  <a:pt x="242" y="300"/>
                </a:lnTo>
                <a:lnTo>
                  <a:pt x="286" y="282"/>
                </a:lnTo>
                <a:lnTo>
                  <a:pt x="312" y="230"/>
                </a:lnTo>
                <a:lnTo>
                  <a:pt x="220" y="166"/>
                </a:lnTo>
                <a:lnTo>
                  <a:pt x="226" y="154"/>
                </a:lnTo>
                <a:lnTo>
                  <a:pt x="140" y="64"/>
                </a:lnTo>
                <a:lnTo>
                  <a:pt x="122" y="64"/>
                </a:lnTo>
                <a:lnTo>
                  <a:pt x="42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0" name="Freeform 54"/>
          <p:cNvSpPr>
            <a:spLocks/>
          </p:cNvSpPr>
          <p:nvPr/>
        </p:nvSpPr>
        <p:spPr bwMode="auto">
          <a:xfrm>
            <a:off x="3089275" y="3778250"/>
            <a:ext cx="536575" cy="431800"/>
          </a:xfrm>
          <a:custGeom>
            <a:avLst/>
            <a:gdLst>
              <a:gd name="T0" fmla="*/ 0 w 338"/>
              <a:gd name="T1" fmla="*/ 0 h 272"/>
              <a:gd name="T2" fmla="*/ 0 w 338"/>
              <a:gd name="T3" fmla="*/ 53975 h 272"/>
              <a:gd name="T4" fmla="*/ 6350 w 338"/>
              <a:gd name="T5" fmla="*/ 431800 h 272"/>
              <a:gd name="T6" fmla="*/ 533400 w 338"/>
              <a:gd name="T7" fmla="*/ 428625 h 272"/>
              <a:gd name="T8" fmla="*/ 536575 w 338"/>
              <a:gd name="T9" fmla="*/ 104775 h 272"/>
              <a:gd name="T10" fmla="*/ 492125 w 338"/>
              <a:gd name="T11" fmla="*/ 0 h 272"/>
              <a:gd name="T12" fmla="*/ 0 w 338"/>
              <a:gd name="T13" fmla="*/ 0 h 2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8"/>
              <a:gd name="T22" fmla="*/ 0 h 272"/>
              <a:gd name="T23" fmla="*/ 338 w 338"/>
              <a:gd name="T24" fmla="*/ 272 h 2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8" h="272">
                <a:moveTo>
                  <a:pt x="0" y="0"/>
                </a:moveTo>
                <a:cubicBezTo>
                  <a:pt x="0" y="11"/>
                  <a:pt x="0" y="23"/>
                  <a:pt x="0" y="34"/>
                </a:cubicBezTo>
                <a:lnTo>
                  <a:pt x="4" y="272"/>
                </a:lnTo>
                <a:lnTo>
                  <a:pt x="336" y="270"/>
                </a:lnTo>
                <a:lnTo>
                  <a:pt x="338" y="66"/>
                </a:lnTo>
                <a:lnTo>
                  <a:pt x="310" y="0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1" name="Freeform 55"/>
          <p:cNvSpPr>
            <a:spLocks/>
          </p:cNvSpPr>
          <p:nvPr/>
        </p:nvSpPr>
        <p:spPr bwMode="auto">
          <a:xfrm>
            <a:off x="3095625" y="4391025"/>
            <a:ext cx="879475" cy="450850"/>
          </a:xfrm>
          <a:custGeom>
            <a:avLst/>
            <a:gdLst>
              <a:gd name="T0" fmla="*/ 0 w 554"/>
              <a:gd name="T1" fmla="*/ 0 h 284"/>
              <a:gd name="T2" fmla="*/ 0 w 554"/>
              <a:gd name="T3" fmla="*/ 450850 h 284"/>
              <a:gd name="T4" fmla="*/ 879475 w 554"/>
              <a:gd name="T5" fmla="*/ 447675 h 284"/>
              <a:gd name="T6" fmla="*/ 873125 w 554"/>
              <a:gd name="T7" fmla="*/ 0 h 284"/>
              <a:gd name="T8" fmla="*/ 0 w 554"/>
              <a:gd name="T9" fmla="*/ 0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4"/>
              <a:gd name="T16" fmla="*/ 0 h 284"/>
              <a:gd name="T17" fmla="*/ 554 w 554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4" h="284">
                <a:moveTo>
                  <a:pt x="0" y="0"/>
                </a:moveTo>
                <a:lnTo>
                  <a:pt x="0" y="284"/>
                </a:lnTo>
                <a:lnTo>
                  <a:pt x="554" y="282"/>
                </a:lnTo>
                <a:lnTo>
                  <a:pt x="550" y="0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2" name="Freeform 56"/>
          <p:cNvSpPr>
            <a:spLocks/>
          </p:cNvSpPr>
          <p:nvPr/>
        </p:nvSpPr>
        <p:spPr bwMode="auto">
          <a:xfrm>
            <a:off x="4076700" y="4375150"/>
            <a:ext cx="180975" cy="79375"/>
          </a:xfrm>
          <a:custGeom>
            <a:avLst/>
            <a:gdLst>
              <a:gd name="T0" fmla="*/ 0 w 114"/>
              <a:gd name="T1" fmla="*/ 0 h 50"/>
              <a:gd name="T2" fmla="*/ 0 w 114"/>
              <a:gd name="T3" fmla="*/ 79375 h 50"/>
              <a:gd name="T4" fmla="*/ 177800 w 114"/>
              <a:gd name="T5" fmla="*/ 79375 h 50"/>
              <a:gd name="T6" fmla="*/ 180975 w 114"/>
              <a:gd name="T7" fmla="*/ 0 h 50"/>
              <a:gd name="T8" fmla="*/ 0 w 114"/>
              <a:gd name="T9" fmla="*/ 0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"/>
              <a:gd name="T16" fmla="*/ 0 h 50"/>
              <a:gd name="T17" fmla="*/ 114 w 114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" h="50">
                <a:moveTo>
                  <a:pt x="0" y="0"/>
                </a:moveTo>
                <a:lnTo>
                  <a:pt x="0" y="50"/>
                </a:lnTo>
                <a:lnTo>
                  <a:pt x="112" y="50"/>
                </a:lnTo>
                <a:lnTo>
                  <a:pt x="114" y="0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3" name="Freeform 57"/>
          <p:cNvSpPr>
            <a:spLocks/>
          </p:cNvSpPr>
          <p:nvPr/>
        </p:nvSpPr>
        <p:spPr bwMode="auto">
          <a:xfrm>
            <a:off x="4441825" y="4375150"/>
            <a:ext cx="384175" cy="266700"/>
          </a:xfrm>
          <a:custGeom>
            <a:avLst/>
            <a:gdLst>
              <a:gd name="T0" fmla="*/ 3175 w 242"/>
              <a:gd name="T1" fmla="*/ 0 h 168"/>
              <a:gd name="T2" fmla="*/ 0 w 242"/>
              <a:gd name="T3" fmla="*/ 225425 h 168"/>
              <a:gd name="T4" fmla="*/ 149225 w 242"/>
              <a:gd name="T5" fmla="*/ 225425 h 168"/>
              <a:gd name="T6" fmla="*/ 149225 w 242"/>
              <a:gd name="T7" fmla="*/ 244475 h 168"/>
              <a:gd name="T8" fmla="*/ 203200 w 242"/>
              <a:gd name="T9" fmla="*/ 244475 h 168"/>
              <a:gd name="T10" fmla="*/ 203200 w 242"/>
              <a:gd name="T11" fmla="*/ 266700 h 168"/>
              <a:gd name="T12" fmla="*/ 365125 w 242"/>
              <a:gd name="T13" fmla="*/ 266700 h 168"/>
              <a:gd name="T14" fmla="*/ 365125 w 242"/>
              <a:gd name="T15" fmla="*/ 203200 h 168"/>
              <a:gd name="T16" fmla="*/ 320675 w 242"/>
              <a:gd name="T17" fmla="*/ 203200 h 168"/>
              <a:gd name="T18" fmla="*/ 320675 w 242"/>
              <a:gd name="T19" fmla="*/ 171450 h 168"/>
              <a:gd name="T20" fmla="*/ 381000 w 242"/>
              <a:gd name="T21" fmla="*/ 168275 h 168"/>
              <a:gd name="T22" fmla="*/ 384175 w 242"/>
              <a:gd name="T23" fmla="*/ 47625 h 168"/>
              <a:gd name="T24" fmla="*/ 244475 w 242"/>
              <a:gd name="T25" fmla="*/ 47625 h 168"/>
              <a:gd name="T26" fmla="*/ 244475 w 242"/>
              <a:gd name="T27" fmla="*/ 66675 h 168"/>
              <a:gd name="T28" fmla="*/ 187325 w 242"/>
              <a:gd name="T29" fmla="*/ 66675 h 168"/>
              <a:gd name="T30" fmla="*/ 187325 w 242"/>
              <a:gd name="T31" fmla="*/ 0 h 168"/>
              <a:gd name="T32" fmla="*/ 3175 w 242"/>
              <a:gd name="T33" fmla="*/ 0 h 1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42"/>
              <a:gd name="T52" fmla="*/ 0 h 168"/>
              <a:gd name="T53" fmla="*/ 242 w 242"/>
              <a:gd name="T54" fmla="*/ 168 h 1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42" h="168">
                <a:moveTo>
                  <a:pt x="2" y="0"/>
                </a:moveTo>
                <a:lnTo>
                  <a:pt x="0" y="142"/>
                </a:lnTo>
                <a:lnTo>
                  <a:pt x="94" y="142"/>
                </a:lnTo>
                <a:lnTo>
                  <a:pt x="94" y="154"/>
                </a:lnTo>
                <a:lnTo>
                  <a:pt x="128" y="154"/>
                </a:lnTo>
                <a:lnTo>
                  <a:pt x="128" y="168"/>
                </a:lnTo>
                <a:lnTo>
                  <a:pt x="230" y="168"/>
                </a:lnTo>
                <a:lnTo>
                  <a:pt x="230" y="128"/>
                </a:lnTo>
                <a:lnTo>
                  <a:pt x="202" y="128"/>
                </a:lnTo>
                <a:lnTo>
                  <a:pt x="202" y="108"/>
                </a:lnTo>
                <a:lnTo>
                  <a:pt x="240" y="106"/>
                </a:lnTo>
                <a:lnTo>
                  <a:pt x="242" y="30"/>
                </a:lnTo>
                <a:lnTo>
                  <a:pt x="154" y="30"/>
                </a:lnTo>
                <a:lnTo>
                  <a:pt x="154" y="42"/>
                </a:lnTo>
                <a:lnTo>
                  <a:pt x="118" y="42"/>
                </a:lnTo>
                <a:lnTo>
                  <a:pt x="118" y="0"/>
                </a:lnTo>
                <a:lnTo>
                  <a:pt x="2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4" name="Freeform 58"/>
          <p:cNvSpPr>
            <a:spLocks/>
          </p:cNvSpPr>
          <p:nvPr/>
        </p:nvSpPr>
        <p:spPr bwMode="auto">
          <a:xfrm>
            <a:off x="4918075" y="4375150"/>
            <a:ext cx="190500" cy="88900"/>
          </a:xfrm>
          <a:custGeom>
            <a:avLst/>
            <a:gdLst>
              <a:gd name="T0" fmla="*/ 3175 w 120"/>
              <a:gd name="T1" fmla="*/ 0 h 56"/>
              <a:gd name="T2" fmla="*/ 0 w 120"/>
              <a:gd name="T3" fmla="*/ 88900 h 56"/>
              <a:gd name="T4" fmla="*/ 190500 w 120"/>
              <a:gd name="T5" fmla="*/ 88900 h 56"/>
              <a:gd name="T6" fmla="*/ 187325 w 120"/>
              <a:gd name="T7" fmla="*/ 0 h 56"/>
              <a:gd name="T8" fmla="*/ 3175 w 120"/>
              <a:gd name="T9" fmla="*/ 0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"/>
              <a:gd name="T16" fmla="*/ 0 h 56"/>
              <a:gd name="T17" fmla="*/ 120 w 120"/>
              <a:gd name="T18" fmla="*/ 56 h 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" h="56">
                <a:moveTo>
                  <a:pt x="2" y="0"/>
                </a:moveTo>
                <a:lnTo>
                  <a:pt x="0" y="56"/>
                </a:lnTo>
                <a:lnTo>
                  <a:pt x="120" y="56"/>
                </a:lnTo>
                <a:lnTo>
                  <a:pt x="118" y="0"/>
                </a:lnTo>
                <a:lnTo>
                  <a:pt x="2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5" name="Freeform 59"/>
          <p:cNvSpPr>
            <a:spLocks/>
          </p:cNvSpPr>
          <p:nvPr/>
        </p:nvSpPr>
        <p:spPr bwMode="auto">
          <a:xfrm>
            <a:off x="4924425" y="4464050"/>
            <a:ext cx="136525" cy="63500"/>
          </a:xfrm>
          <a:custGeom>
            <a:avLst/>
            <a:gdLst>
              <a:gd name="T0" fmla="*/ 0 w 86"/>
              <a:gd name="T1" fmla="*/ 0 h 40"/>
              <a:gd name="T2" fmla="*/ 6350 w 86"/>
              <a:gd name="T3" fmla="*/ 63500 h 40"/>
              <a:gd name="T4" fmla="*/ 136525 w 86"/>
              <a:gd name="T5" fmla="*/ 63500 h 40"/>
              <a:gd name="T6" fmla="*/ 136525 w 86"/>
              <a:gd name="T7" fmla="*/ 0 h 40"/>
              <a:gd name="T8" fmla="*/ 0 w 86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40"/>
              <a:gd name="T17" fmla="*/ 86 w 86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40">
                <a:moveTo>
                  <a:pt x="0" y="0"/>
                </a:moveTo>
                <a:lnTo>
                  <a:pt x="4" y="40"/>
                </a:lnTo>
                <a:lnTo>
                  <a:pt x="86" y="40"/>
                </a:lnTo>
                <a:lnTo>
                  <a:pt x="86" y="0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6" name="Freeform 60"/>
          <p:cNvSpPr>
            <a:spLocks/>
          </p:cNvSpPr>
          <p:nvPr/>
        </p:nvSpPr>
        <p:spPr bwMode="auto">
          <a:xfrm>
            <a:off x="4924425" y="4527550"/>
            <a:ext cx="136525" cy="79375"/>
          </a:xfrm>
          <a:custGeom>
            <a:avLst/>
            <a:gdLst>
              <a:gd name="T0" fmla="*/ 0 w 86"/>
              <a:gd name="T1" fmla="*/ 0 h 50"/>
              <a:gd name="T2" fmla="*/ 3175 w 86"/>
              <a:gd name="T3" fmla="*/ 79375 h 50"/>
              <a:gd name="T4" fmla="*/ 136525 w 86"/>
              <a:gd name="T5" fmla="*/ 79375 h 50"/>
              <a:gd name="T6" fmla="*/ 136525 w 86"/>
              <a:gd name="T7" fmla="*/ 3175 h 50"/>
              <a:gd name="T8" fmla="*/ 0 w 86"/>
              <a:gd name="T9" fmla="*/ 0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50"/>
              <a:gd name="T17" fmla="*/ 86 w 86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50">
                <a:moveTo>
                  <a:pt x="0" y="0"/>
                </a:moveTo>
                <a:lnTo>
                  <a:pt x="2" y="50"/>
                </a:lnTo>
                <a:lnTo>
                  <a:pt x="86" y="50"/>
                </a:lnTo>
                <a:lnTo>
                  <a:pt x="86" y="2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7" name="Freeform 61"/>
          <p:cNvSpPr>
            <a:spLocks/>
          </p:cNvSpPr>
          <p:nvPr/>
        </p:nvSpPr>
        <p:spPr bwMode="auto">
          <a:xfrm>
            <a:off x="5057775" y="4375150"/>
            <a:ext cx="219075" cy="234950"/>
          </a:xfrm>
          <a:custGeom>
            <a:avLst/>
            <a:gdLst>
              <a:gd name="T0" fmla="*/ 47625 w 138"/>
              <a:gd name="T1" fmla="*/ 38100 h 148"/>
              <a:gd name="T2" fmla="*/ 47625 w 138"/>
              <a:gd name="T3" fmla="*/ 88900 h 148"/>
              <a:gd name="T4" fmla="*/ 0 w 138"/>
              <a:gd name="T5" fmla="*/ 88900 h 148"/>
              <a:gd name="T6" fmla="*/ 0 w 138"/>
              <a:gd name="T7" fmla="*/ 234950 h 148"/>
              <a:gd name="T8" fmla="*/ 219075 w 138"/>
              <a:gd name="T9" fmla="*/ 234950 h 148"/>
              <a:gd name="T10" fmla="*/ 212725 w 138"/>
              <a:gd name="T11" fmla="*/ 0 h 148"/>
              <a:gd name="T12" fmla="*/ 114300 w 138"/>
              <a:gd name="T13" fmla="*/ 0 h 148"/>
              <a:gd name="T14" fmla="*/ 114300 w 138"/>
              <a:gd name="T15" fmla="*/ 34925 h 148"/>
              <a:gd name="T16" fmla="*/ 47625 w 138"/>
              <a:gd name="T17" fmla="*/ 38100 h 1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8"/>
              <a:gd name="T28" fmla="*/ 0 h 148"/>
              <a:gd name="T29" fmla="*/ 138 w 138"/>
              <a:gd name="T30" fmla="*/ 148 h 1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8" h="148">
                <a:moveTo>
                  <a:pt x="30" y="24"/>
                </a:moveTo>
                <a:lnTo>
                  <a:pt x="30" y="56"/>
                </a:lnTo>
                <a:lnTo>
                  <a:pt x="0" y="56"/>
                </a:lnTo>
                <a:lnTo>
                  <a:pt x="0" y="148"/>
                </a:lnTo>
                <a:lnTo>
                  <a:pt x="138" y="148"/>
                </a:lnTo>
                <a:lnTo>
                  <a:pt x="134" y="0"/>
                </a:lnTo>
                <a:lnTo>
                  <a:pt x="72" y="0"/>
                </a:lnTo>
                <a:lnTo>
                  <a:pt x="72" y="22"/>
                </a:lnTo>
                <a:lnTo>
                  <a:pt x="30" y="24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8" name="Freeform 62"/>
          <p:cNvSpPr>
            <a:spLocks/>
          </p:cNvSpPr>
          <p:nvPr/>
        </p:nvSpPr>
        <p:spPr bwMode="auto">
          <a:xfrm>
            <a:off x="4086225" y="4079875"/>
            <a:ext cx="381000" cy="142875"/>
          </a:xfrm>
          <a:custGeom>
            <a:avLst/>
            <a:gdLst>
              <a:gd name="T0" fmla="*/ 0 w 240"/>
              <a:gd name="T1" fmla="*/ 3175 h 90"/>
              <a:gd name="T2" fmla="*/ 0 w 240"/>
              <a:gd name="T3" fmla="*/ 142875 h 90"/>
              <a:gd name="T4" fmla="*/ 85725 w 240"/>
              <a:gd name="T5" fmla="*/ 142875 h 90"/>
              <a:gd name="T6" fmla="*/ 85725 w 240"/>
              <a:gd name="T7" fmla="*/ 85725 h 90"/>
              <a:gd name="T8" fmla="*/ 295275 w 240"/>
              <a:gd name="T9" fmla="*/ 85725 h 90"/>
              <a:gd name="T10" fmla="*/ 295275 w 240"/>
              <a:gd name="T11" fmla="*/ 139700 h 90"/>
              <a:gd name="T12" fmla="*/ 381000 w 240"/>
              <a:gd name="T13" fmla="*/ 139700 h 90"/>
              <a:gd name="T14" fmla="*/ 377825 w 240"/>
              <a:gd name="T15" fmla="*/ 0 h 90"/>
              <a:gd name="T16" fmla="*/ 0 w 240"/>
              <a:gd name="T17" fmla="*/ 3175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0"/>
              <a:gd name="T28" fmla="*/ 0 h 90"/>
              <a:gd name="T29" fmla="*/ 240 w 240"/>
              <a:gd name="T30" fmla="*/ 90 h 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0" h="90">
                <a:moveTo>
                  <a:pt x="0" y="2"/>
                </a:moveTo>
                <a:lnTo>
                  <a:pt x="0" y="90"/>
                </a:lnTo>
                <a:lnTo>
                  <a:pt x="54" y="90"/>
                </a:lnTo>
                <a:lnTo>
                  <a:pt x="54" y="54"/>
                </a:lnTo>
                <a:lnTo>
                  <a:pt x="186" y="54"/>
                </a:lnTo>
                <a:lnTo>
                  <a:pt x="186" y="88"/>
                </a:lnTo>
                <a:lnTo>
                  <a:pt x="240" y="88"/>
                </a:lnTo>
                <a:lnTo>
                  <a:pt x="238" y="0"/>
                </a:lnTo>
                <a:lnTo>
                  <a:pt x="0" y="2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9" name="Freeform 63"/>
          <p:cNvSpPr>
            <a:spLocks/>
          </p:cNvSpPr>
          <p:nvPr/>
        </p:nvSpPr>
        <p:spPr bwMode="auto">
          <a:xfrm>
            <a:off x="4464050" y="4019550"/>
            <a:ext cx="400050" cy="222250"/>
          </a:xfrm>
          <a:custGeom>
            <a:avLst/>
            <a:gdLst>
              <a:gd name="T0" fmla="*/ 0 w 252"/>
              <a:gd name="T1" fmla="*/ 3175 h 140"/>
              <a:gd name="T2" fmla="*/ 0 w 252"/>
              <a:gd name="T3" fmla="*/ 203200 h 140"/>
              <a:gd name="T4" fmla="*/ 111125 w 252"/>
              <a:gd name="T5" fmla="*/ 203200 h 140"/>
              <a:gd name="T6" fmla="*/ 111125 w 252"/>
              <a:gd name="T7" fmla="*/ 222250 h 140"/>
              <a:gd name="T8" fmla="*/ 400050 w 252"/>
              <a:gd name="T9" fmla="*/ 219075 h 140"/>
              <a:gd name="T10" fmla="*/ 400050 w 252"/>
              <a:gd name="T11" fmla="*/ 0 h 140"/>
              <a:gd name="T12" fmla="*/ 0 w 252"/>
              <a:gd name="T13" fmla="*/ 3175 h 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2"/>
              <a:gd name="T22" fmla="*/ 0 h 140"/>
              <a:gd name="T23" fmla="*/ 252 w 252"/>
              <a:gd name="T24" fmla="*/ 140 h 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2" h="140">
                <a:moveTo>
                  <a:pt x="0" y="2"/>
                </a:moveTo>
                <a:lnTo>
                  <a:pt x="0" y="128"/>
                </a:lnTo>
                <a:lnTo>
                  <a:pt x="70" y="128"/>
                </a:lnTo>
                <a:lnTo>
                  <a:pt x="70" y="140"/>
                </a:lnTo>
                <a:lnTo>
                  <a:pt x="252" y="138"/>
                </a:lnTo>
                <a:lnTo>
                  <a:pt x="252" y="0"/>
                </a:lnTo>
                <a:lnTo>
                  <a:pt x="0" y="2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0" name="Freeform 64"/>
          <p:cNvSpPr>
            <a:spLocks/>
          </p:cNvSpPr>
          <p:nvPr/>
        </p:nvSpPr>
        <p:spPr bwMode="auto">
          <a:xfrm>
            <a:off x="4946650" y="3975100"/>
            <a:ext cx="327025" cy="193675"/>
          </a:xfrm>
          <a:custGeom>
            <a:avLst/>
            <a:gdLst>
              <a:gd name="T0" fmla="*/ 0 w 206"/>
              <a:gd name="T1" fmla="*/ 85725 h 122"/>
              <a:gd name="T2" fmla="*/ 0 w 206"/>
              <a:gd name="T3" fmla="*/ 193675 h 122"/>
              <a:gd name="T4" fmla="*/ 327025 w 206"/>
              <a:gd name="T5" fmla="*/ 190500 h 122"/>
              <a:gd name="T6" fmla="*/ 323850 w 206"/>
              <a:gd name="T7" fmla="*/ 0 h 122"/>
              <a:gd name="T8" fmla="*/ 222250 w 206"/>
              <a:gd name="T9" fmla="*/ 0 h 122"/>
              <a:gd name="T10" fmla="*/ 222250 w 206"/>
              <a:gd name="T11" fmla="*/ 88900 h 122"/>
              <a:gd name="T12" fmla="*/ 0 w 206"/>
              <a:gd name="T13" fmla="*/ 85725 h 1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6"/>
              <a:gd name="T22" fmla="*/ 0 h 122"/>
              <a:gd name="T23" fmla="*/ 206 w 206"/>
              <a:gd name="T24" fmla="*/ 122 h 1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6" h="122">
                <a:moveTo>
                  <a:pt x="0" y="54"/>
                </a:moveTo>
                <a:lnTo>
                  <a:pt x="0" y="122"/>
                </a:lnTo>
                <a:lnTo>
                  <a:pt x="206" y="120"/>
                </a:lnTo>
                <a:lnTo>
                  <a:pt x="204" y="0"/>
                </a:lnTo>
                <a:lnTo>
                  <a:pt x="140" y="0"/>
                </a:lnTo>
                <a:lnTo>
                  <a:pt x="140" y="56"/>
                </a:lnTo>
                <a:lnTo>
                  <a:pt x="0" y="54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1" name="Freeform 65"/>
          <p:cNvSpPr>
            <a:spLocks/>
          </p:cNvSpPr>
          <p:nvPr/>
        </p:nvSpPr>
        <p:spPr bwMode="auto">
          <a:xfrm>
            <a:off x="5486400" y="3762375"/>
            <a:ext cx="600075" cy="450850"/>
          </a:xfrm>
          <a:custGeom>
            <a:avLst/>
            <a:gdLst>
              <a:gd name="T0" fmla="*/ 47625 w 378"/>
              <a:gd name="T1" fmla="*/ 47625 h 284"/>
              <a:gd name="T2" fmla="*/ 47625 w 378"/>
              <a:gd name="T3" fmla="*/ 130175 h 284"/>
              <a:gd name="T4" fmla="*/ 28575 w 378"/>
              <a:gd name="T5" fmla="*/ 130175 h 284"/>
              <a:gd name="T6" fmla="*/ 19050 w 378"/>
              <a:gd name="T7" fmla="*/ 149225 h 284"/>
              <a:gd name="T8" fmla="*/ 34925 w 378"/>
              <a:gd name="T9" fmla="*/ 165100 h 284"/>
              <a:gd name="T10" fmla="*/ 0 w 378"/>
              <a:gd name="T11" fmla="*/ 257175 h 284"/>
              <a:gd name="T12" fmla="*/ 44450 w 378"/>
              <a:gd name="T13" fmla="*/ 273050 h 284"/>
              <a:gd name="T14" fmla="*/ 15875 w 378"/>
              <a:gd name="T15" fmla="*/ 320675 h 284"/>
              <a:gd name="T16" fmla="*/ 95250 w 378"/>
              <a:gd name="T17" fmla="*/ 377825 h 284"/>
              <a:gd name="T18" fmla="*/ 171450 w 378"/>
              <a:gd name="T19" fmla="*/ 412750 h 284"/>
              <a:gd name="T20" fmla="*/ 263525 w 378"/>
              <a:gd name="T21" fmla="*/ 441325 h 284"/>
              <a:gd name="T22" fmla="*/ 320675 w 378"/>
              <a:gd name="T23" fmla="*/ 450850 h 284"/>
              <a:gd name="T24" fmla="*/ 320675 w 378"/>
              <a:gd name="T25" fmla="*/ 406400 h 284"/>
              <a:gd name="T26" fmla="*/ 387350 w 378"/>
              <a:gd name="T27" fmla="*/ 409575 h 284"/>
              <a:gd name="T28" fmla="*/ 390525 w 378"/>
              <a:gd name="T29" fmla="*/ 390525 h 284"/>
              <a:gd name="T30" fmla="*/ 438150 w 378"/>
              <a:gd name="T31" fmla="*/ 409575 h 284"/>
              <a:gd name="T32" fmla="*/ 463550 w 378"/>
              <a:gd name="T33" fmla="*/ 314325 h 284"/>
              <a:gd name="T34" fmla="*/ 527050 w 378"/>
              <a:gd name="T35" fmla="*/ 330200 h 284"/>
              <a:gd name="T36" fmla="*/ 542925 w 378"/>
              <a:gd name="T37" fmla="*/ 307975 h 284"/>
              <a:gd name="T38" fmla="*/ 533400 w 378"/>
              <a:gd name="T39" fmla="*/ 279400 h 284"/>
              <a:gd name="T40" fmla="*/ 600075 w 378"/>
              <a:gd name="T41" fmla="*/ 180975 h 284"/>
              <a:gd name="T42" fmla="*/ 495300 w 378"/>
              <a:gd name="T43" fmla="*/ 104775 h 284"/>
              <a:gd name="T44" fmla="*/ 415925 w 378"/>
              <a:gd name="T45" fmla="*/ 60325 h 284"/>
              <a:gd name="T46" fmla="*/ 349250 w 378"/>
              <a:gd name="T47" fmla="*/ 34925 h 284"/>
              <a:gd name="T48" fmla="*/ 352425 w 378"/>
              <a:gd name="T49" fmla="*/ 9525 h 284"/>
              <a:gd name="T50" fmla="*/ 307975 w 378"/>
              <a:gd name="T51" fmla="*/ 0 h 284"/>
              <a:gd name="T52" fmla="*/ 285750 w 378"/>
              <a:gd name="T53" fmla="*/ 44450 h 284"/>
              <a:gd name="T54" fmla="*/ 304800 w 378"/>
              <a:gd name="T55" fmla="*/ 57150 h 284"/>
              <a:gd name="T56" fmla="*/ 292100 w 378"/>
              <a:gd name="T57" fmla="*/ 82550 h 284"/>
              <a:gd name="T58" fmla="*/ 231775 w 378"/>
              <a:gd name="T59" fmla="*/ 69850 h 284"/>
              <a:gd name="T60" fmla="*/ 174625 w 378"/>
              <a:gd name="T61" fmla="*/ 57150 h 284"/>
              <a:gd name="T62" fmla="*/ 95250 w 378"/>
              <a:gd name="T63" fmla="*/ 50800 h 284"/>
              <a:gd name="T64" fmla="*/ 47625 w 378"/>
              <a:gd name="T65" fmla="*/ 47625 h 28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78"/>
              <a:gd name="T100" fmla="*/ 0 h 284"/>
              <a:gd name="T101" fmla="*/ 378 w 378"/>
              <a:gd name="T102" fmla="*/ 284 h 28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78" h="284">
                <a:moveTo>
                  <a:pt x="30" y="30"/>
                </a:moveTo>
                <a:lnTo>
                  <a:pt x="30" y="82"/>
                </a:lnTo>
                <a:lnTo>
                  <a:pt x="18" y="82"/>
                </a:lnTo>
                <a:lnTo>
                  <a:pt x="12" y="94"/>
                </a:lnTo>
                <a:lnTo>
                  <a:pt x="22" y="104"/>
                </a:lnTo>
                <a:lnTo>
                  <a:pt x="0" y="162"/>
                </a:lnTo>
                <a:lnTo>
                  <a:pt x="28" y="172"/>
                </a:lnTo>
                <a:lnTo>
                  <a:pt x="10" y="202"/>
                </a:lnTo>
                <a:lnTo>
                  <a:pt x="60" y="238"/>
                </a:lnTo>
                <a:lnTo>
                  <a:pt x="108" y="260"/>
                </a:lnTo>
                <a:lnTo>
                  <a:pt x="166" y="278"/>
                </a:lnTo>
                <a:lnTo>
                  <a:pt x="202" y="284"/>
                </a:lnTo>
                <a:lnTo>
                  <a:pt x="202" y="256"/>
                </a:lnTo>
                <a:lnTo>
                  <a:pt x="244" y="258"/>
                </a:lnTo>
                <a:lnTo>
                  <a:pt x="246" y="246"/>
                </a:lnTo>
                <a:lnTo>
                  <a:pt x="276" y="258"/>
                </a:lnTo>
                <a:lnTo>
                  <a:pt x="292" y="198"/>
                </a:lnTo>
                <a:lnTo>
                  <a:pt x="332" y="208"/>
                </a:lnTo>
                <a:lnTo>
                  <a:pt x="342" y="194"/>
                </a:lnTo>
                <a:lnTo>
                  <a:pt x="336" y="176"/>
                </a:lnTo>
                <a:lnTo>
                  <a:pt x="378" y="114"/>
                </a:lnTo>
                <a:lnTo>
                  <a:pt x="312" y="66"/>
                </a:lnTo>
                <a:lnTo>
                  <a:pt x="262" y="38"/>
                </a:lnTo>
                <a:lnTo>
                  <a:pt x="220" y="22"/>
                </a:lnTo>
                <a:lnTo>
                  <a:pt x="222" y="6"/>
                </a:lnTo>
                <a:lnTo>
                  <a:pt x="194" y="0"/>
                </a:lnTo>
                <a:lnTo>
                  <a:pt x="180" y="28"/>
                </a:lnTo>
                <a:lnTo>
                  <a:pt x="192" y="36"/>
                </a:lnTo>
                <a:lnTo>
                  <a:pt x="184" y="52"/>
                </a:lnTo>
                <a:lnTo>
                  <a:pt x="146" y="44"/>
                </a:lnTo>
                <a:lnTo>
                  <a:pt x="110" y="36"/>
                </a:lnTo>
                <a:lnTo>
                  <a:pt x="60" y="32"/>
                </a:lnTo>
                <a:lnTo>
                  <a:pt x="30" y="3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3" name="Freeform 67"/>
          <p:cNvSpPr>
            <a:spLocks/>
          </p:cNvSpPr>
          <p:nvPr/>
        </p:nvSpPr>
        <p:spPr bwMode="auto">
          <a:xfrm>
            <a:off x="6734175" y="4168775"/>
            <a:ext cx="581025" cy="307975"/>
          </a:xfrm>
          <a:custGeom>
            <a:avLst/>
            <a:gdLst>
              <a:gd name="T0" fmla="*/ 0 w 366"/>
              <a:gd name="T1" fmla="*/ 60325 h 194"/>
              <a:gd name="T2" fmla="*/ 0 w 366"/>
              <a:gd name="T3" fmla="*/ 301625 h 194"/>
              <a:gd name="T4" fmla="*/ 241300 w 366"/>
              <a:gd name="T5" fmla="*/ 307975 h 194"/>
              <a:gd name="T6" fmla="*/ 244475 w 366"/>
              <a:gd name="T7" fmla="*/ 234950 h 194"/>
              <a:gd name="T8" fmla="*/ 457200 w 366"/>
              <a:gd name="T9" fmla="*/ 234950 h 194"/>
              <a:gd name="T10" fmla="*/ 457200 w 366"/>
              <a:gd name="T11" fmla="*/ 212725 h 194"/>
              <a:gd name="T12" fmla="*/ 581025 w 366"/>
              <a:gd name="T13" fmla="*/ 212725 h 194"/>
              <a:gd name="T14" fmla="*/ 577850 w 366"/>
              <a:gd name="T15" fmla="*/ 0 h 194"/>
              <a:gd name="T16" fmla="*/ 460375 w 366"/>
              <a:gd name="T17" fmla="*/ 0 h 194"/>
              <a:gd name="T18" fmla="*/ 460375 w 366"/>
              <a:gd name="T19" fmla="*/ 63500 h 194"/>
              <a:gd name="T20" fmla="*/ 0 w 366"/>
              <a:gd name="T21" fmla="*/ 60325 h 1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6"/>
              <a:gd name="T34" fmla="*/ 0 h 194"/>
              <a:gd name="T35" fmla="*/ 366 w 366"/>
              <a:gd name="T36" fmla="*/ 194 h 1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6" h="194">
                <a:moveTo>
                  <a:pt x="0" y="38"/>
                </a:moveTo>
                <a:lnTo>
                  <a:pt x="0" y="190"/>
                </a:lnTo>
                <a:lnTo>
                  <a:pt x="152" y="194"/>
                </a:lnTo>
                <a:lnTo>
                  <a:pt x="154" y="148"/>
                </a:lnTo>
                <a:lnTo>
                  <a:pt x="288" y="148"/>
                </a:lnTo>
                <a:lnTo>
                  <a:pt x="288" y="134"/>
                </a:lnTo>
                <a:lnTo>
                  <a:pt x="366" y="134"/>
                </a:lnTo>
                <a:lnTo>
                  <a:pt x="364" y="0"/>
                </a:lnTo>
                <a:lnTo>
                  <a:pt x="290" y="0"/>
                </a:lnTo>
                <a:lnTo>
                  <a:pt x="290" y="40"/>
                </a:lnTo>
                <a:lnTo>
                  <a:pt x="0" y="38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4" name="Freeform 68"/>
          <p:cNvSpPr>
            <a:spLocks/>
          </p:cNvSpPr>
          <p:nvPr/>
        </p:nvSpPr>
        <p:spPr bwMode="auto">
          <a:xfrm>
            <a:off x="8477250" y="3590925"/>
            <a:ext cx="104775" cy="200025"/>
          </a:xfrm>
          <a:custGeom>
            <a:avLst/>
            <a:gdLst>
              <a:gd name="T0" fmla="*/ 31750 w 66"/>
              <a:gd name="T1" fmla="*/ 0 h 126"/>
              <a:gd name="T2" fmla="*/ 31750 w 66"/>
              <a:gd name="T3" fmla="*/ 19050 h 126"/>
              <a:gd name="T4" fmla="*/ 0 w 66"/>
              <a:gd name="T5" fmla="*/ 19050 h 126"/>
              <a:gd name="T6" fmla="*/ 0 w 66"/>
              <a:gd name="T7" fmla="*/ 63500 h 126"/>
              <a:gd name="T8" fmla="*/ 25400 w 66"/>
              <a:gd name="T9" fmla="*/ 63500 h 126"/>
              <a:gd name="T10" fmla="*/ 25400 w 66"/>
              <a:gd name="T11" fmla="*/ 174625 h 126"/>
              <a:gd name="T12" fmla="*/ 31750 w 66"/>
              <a:gd name="T13" fmla="*/ 200025 h 126"/>
              <a:gd name="T14" fmla="*/ 88900 w 66"/>
              <a:gd name="T15" fmla="*/ 196850 h 126"/>
              <a:gd name="T16" fmla="*/ 104775 w 66"/>
              <a:gd name="T17" fmla="*/ 165100 h 126"/>
              <a:gd name="T18" fmla="*/ 104775 w 66"/>
              <a:gd name="T19" fmla="*/ 133350 h 126"/>
              <a:gd name="T20" fmla="*/ 85725 w 66"/>
              <a:gd name="T21" fmla="*/ 133350 h 126"/>
              <a:gd name="T22" fmla="*/ 85725 w 66"/>
              <a:gd name="T23" fmla="*/ 82550 h 126"/>
              <a:gd name="T24" fmla="*/ 104775 w 66"/>
              <a:gd name="T25" fmla="*/ 82550 h 126"/>
              <a:gd name="T26" fmla="*/ 104775 w 66"/>
              <a:gd name="T27" fmla="*/ 44450 h 126"/>
              <a:gd name="T28" fmla="*/ 85725 w 66"/>
              <a:gd name="T29" fmla="*/ 44450 h 126"/>
              <a:gd name="T30" fmla="*/ 85725 w 66"/>
              <a:gd name="T31" fmla="*/ 3175 h 126"/>
              <a:gd name="T32" fmla="*/ 31750 w 66"/>
              <a:gd name="T33" fmla="*/ 0 h 1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126"/>
              <a:gd name="T53" fmla="*/ 66 w 66"/>
              <a:gd name="T54" fmla="*/ 126 h 1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126">
                <a:moveTo>
                  <a:pt x="20" y="0"/>
                </a:moveTo>
                <a:lnTo>
                  <a:pt x="20" y="12"/>
                </a:lnTo>
                <a:lnTo>
                  <a:pt x="0" y="12"/>
                </a:lnTo>
                <a:lnTo>
                  <a:pt x="0" y="40"/>
                </a:lnTo>
                <a:lnTo>
                  <a:pt x="16" y="40"/>
                </a:lnTo>
                <a:lnTo>
                  <a:pt x="16" y="110"/>
                </a:lnTo>
                <a:lnTo>
                  <a:pt x="20" y="126"/>
                </a:lnTo>
                <a:lnTo>
                  <a:pt x="56" y="124"/>
                </a:lnTo>
                <a:lnTo>
                  <a:pt x="66" y="104"/>
                </a:lnTo>
                <a:lnTo>
                  <a:pt x="66" y="84"/>
                </a:lnTo>
                <a:lnTo>
                  <a:pt x="54" y="84"/>
                </a:lnTo>
                <a:lnTo>
                  <a:pt x="54" y="52"/>
                </a:lnTo>
                <a:lnTo>
                  <a:pt x="66" y="52"/>
                </a:lnTo>
                <a:lnTo>
                  <a:pt x="66" y="28"/>
                </a:lnTo>
                <a:lnTo>
                  <a:pt x="54" y="28"/>
                </a:lnTo>
                <a:lnTo>
                  <a:pt x="54" y="2"/>
                </a:lnTo>
                <a:lnTo>
                  <a:pt x="2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5" name="Freeform 69"/>
          <p:cNvSpPr>
            <a:spLocks/>
          </p:cNvSpPr>
          <p:nvPr/>
        </p:nvSpPr>
        <p:spPr bwMode="auto">
          <a:xfrm>
            <a:off x="7702550" y="3971925"/>
            <a:ext cx="288925" cy="142875"/>
          </a:xfrm>
          <a:custGeom>
            <a:avLst/>
            <a:gdLst>
              <a:gd name="T0" fmla="*/ 0 w 182"/>
              <a:gd name="T1" fmla="*/ 3175 h 90"/>
              <a:gd name="T2" fmla="*/ 0 w 182"/>
              <a:gd name="T3" fmla="*/ 95250 h 90"/>
              <a:gd name="T4" fmla="*/ 22225 w 182"/>
              <a:gd name="T5" fmla="*/ 95250 h 90"/>
              <a:gd name="T6" fmla="*/ 22225 w 182"/>
              <a:gd name="T7" fmla="*/ 136525 h 90"/>
              <a:gd name="T8" fmla="*/ 104775 w 182"/>
              <a:gd name="T9" fmla="*/ 139700 h 90"/>
              <a:gd name="T10" fmla="*/ 104775 w 182"/>
              <a:gd name="T11" fmla="*/ 101600 h 90"/>
              <a:gd name="T12" fmla="*/ 184150 w 182"/>
              <a:gd name="T13" fmla="*/ 101600 h 90"/>
              <a:gd name="T14" fmla="*/ 184150 w 182"/>
              <a:gd name="T15" fmla="*/ 142875 h 90"/>
              <a:gd name="T16" fmla="*/ 263525 w 182"/>
              <a:gd name="T17" fmla="*/ 142875 h 90"/>
              <a:gd name="T18" fmla="*/ 266700 w 182"/>
              <a:gd name="T19" fmla="*/ 95250 h 90"/>
              <a:gd name="T20" fmla="*/ 288925 w 182"/>
              <a:gd name="T21" fmla="*/ 95250 h 90"/>
              <a:gd name="T22" fmla="*/ 288925 w 182"/>
              <a:gd name="T23" fmla="*/ 0 h 90"/>
              <a:gd name="T24" fmla="*/ 0 w 182"/>
              <a:gd name="T25" fmla="*/ 3175 h 9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2"/>
              <a:gd name="T40" fmla="*/ 0 h 90"/>
              <a:gd name="T41" fmla="*/ 182 w 182"/>
              <a:gd name="T42" fmla="*/ 90 h 9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2" h="90">
                <a:moveTo>
                  <a:pt x="0" y="2"/>
                </a:moveTo>
                <a:lnTo>
                  <a:pt x="0" y="60"/>
                </a:lnTo>
                <a:lnTo>
                  <a:pt x="14" y="60"/>
                </a:lnTo>
                <a:lnTo>
                  <a:pt x="14" y="86"/>
                </a:lnTo>
                <a:lnTo>
                  <a:pt x="66" y="88"/>
                </a:lnTo>
                <a:lnTo>
                  <a:pt x="66" y="64"/>
                </a:lnTo>
                <a:lnTo>
                  <a:pt x="116" y="64"/>
                </a:lnTo>
                <a:lnTo>
                  <a:pt x="116" y="90"/>
                </a:lnTo>
                <a:lnTo>
                  <a:pt x="166" y="90"/>
                </a:lnTo>
                <a:lnTo>
                  <a:pt x="168" y="60"/>
                </a:lnTo>
                <a:lnTo>
                  <a:pt x="182" y="60"/>
                </a:lnTo>
                <a:lnTo>
                  <a:pt x="182" y="0"/>
                </a:lnTo>
                <a:lnTo>
                  <a:pt x="0" y="2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6" name="Freeform 70"/>
          <p:cNvSpPr>
            <a:spLocks/>
          </p:cNvSpPr>
          <p:nvPr/>
        </p:nvSpPr>
        <p:spPr bwMode="auto">
          <a:xfrm>
            <a:off x="7699375" y="4159250"/>
            <a:ext cx="288925" cy="142875"/>
          </a:xfrm>
          <a:custGeom>
            <a:avLst/>
            <a:gdLst>
              <a:gd name="T0" fmla="*/ 9525 w 182"/>
              <a:gd name="T1" fmla="*/ 142875 h 90"/>
              <a:gd name="T2" fmla="*/ 288925 w 182"/>
              <a:gd name="T3" fmla="*/ 142875 h 90"/>
              <a:gd name="T4" fmla="*/ 288925 w 182"/>
              <a:gd name="T5" fmla="*/ 47625 h 90"/>
              <a:gd name="T6" fmla="*/ 269875 w 182"/>
              <a:gd name="T7" fmla="*/ 47625 h 90"/>
              <a:gd name="T8" fmla="*/ 269875 w 182"/>
              <a:gd name="T9" fmla="*/ 0 h 90"/>
              <a:gd name="T10" fmla="*/ 187325 w 182"/>
              <a:gd name="T11" fmla="*/ 0 h 90"/>
              <a:gd name="T12" fmla="*/ 187325 w 182"/>
              <a:gd name="T13" fmla="*/ 44450 h 90"/>
              <a:gd name="T14" fmla="*/ 104775 w 182"/>
              <a:gd name="T15" fmla="*/ 44450 h 90"/>
              <a:gd name="T16" fmla="*/ 104775 w 182"/>
              <a:gd name="T17" fmla="*/ 3175 h 90"/>
              <a:gd name="T18" fmla="*/ 19050 w 182"/>
              <a:gd name="T19" fmla="*/ 6350 h 90"/>
              <a:gd name="T20" fmla="*/ 19050 w 182"/>
              <a:gd name="T21" fmla="*/ 50800 h 90"/>
              <a:gd name="T22" fmla="*/ 0 w 182"/>
              <a:gd name="T23" fmla="*/ 50800 h 90"/>
              <a:gd name="T24" fmla="*/ 9525 w 182"/>
              <a:gd name="T25" fmla="*/ 142875 h 9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2"/>
              <a:gd name="T40" fmla="*/ 0 h 90"/>
              <a:gd name="T41" fmla="*/ 182 w 182"/>
              <a:gd name="T42" fmla="*/ 90 h 9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2" h="90">
                <a:moveTo>
                  <a:pt x="6" y="90"/>
                </a:moveTo>
                <a:lnTo>
                  <a:pt x="182" y="90"/>
                </a:lnTo>
                <a:lnTo>
                  <a:pt x="182" y="30"/>
                </a:lnTo>
                <a:lnTo>
                  <a:pt x="170" y="30"/>
                </a:lnTo>
                <a:lnTo>
                  <a:pt x="170" y="0"/>
                </a:lnTo>
                <a:lnTo>
                  <a:pt x="118" y="0"/>
                </a:lnTo>
                <a:lnTo>
                  <a:pt x="118" y="28"/>
                </a:lnTo>
                <a:lnTo>
                  <a:pt x="66" y="28"/>
                </a:lnTo>
                <a:lnTo>
                  <a:pt x="66" y="2"/>
                </a:lnTo>
                <a:lnTo>
                  <a:pt x="12" y="4"/>
                </a:lnTo>
                <a:lnTo>
                  <a:pt x="12" y="32"/>
                </a:lnTo>
                <a:lnTo>
                  <a:pt x="0" y="32"/>
                </a:lnTo>
                <a:lnTo>
                  <a:pt x="6" y="9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7" name="Freeform 71"/>
          <p:cNvSpPr>
            <a:spLocks/>
          </p:cNvSpPr>
          <p:nvPr/>
        </p:nvSpPr>
        <p:spPr bwMode="auto">
          <a:xfrm>
            <a:off x="7826375" y="4337050"/>
            <a:ext cx="146050" cy="285750"/>
          </a:xfrm>
          <a:custGeom>
            <a:avLst/>
            <a:gdLst>
              <a:gd name="T0" fmla="*/ 0 w 92"/>
              <a:gd name="T1" fmla="*/ 95250 h 180"/>
              <a:gd name="T2" fmla="*/ 3175 w 92"/>
              <a:gd name="T3" fmla="*/ 263525 h 180"/>
              <a:gd name="T4" fmla="*/ 28575 w 92"/>
              <a:gd name="T5" fmla="*/ 279400 h 180"/>
              <a:gd name="T6" fmla="*/ 69850 w 92"/>
              <a:gd name="T7" fmla="*/ 285750 h 180"/>
              <a:gd name="T8" fmla="*/ 104775 w 92"/>
              <a:gd name="T9" fmla="*/ 257175 h 180"/>
              <a:gd name="T10" fmla="*/ 104775 w 92"/>
              <a:gd name="T11" fmla="*/ 146050 h 180"/>
              <a:gd name="T12" fmla="*/ 123825 w 92"/>
              <a:gd name="T13" fmla="*/ 146050 h 180"/>
              <a:gd name="T14" fmla="*/ 146050 w 92"/>
              <a:gd name="T15" fmla="*/ 104775 h 180"/>
              <a:gd name="T16" fmla="*/ 120650 w 92"/>
              <a:gd name="T17" fmla="*/ 73025 h 180"/>
              <a:gd name="T18" fmla="*/ 101600 w 92"/>
              <a:gd name="T19" fmla="*/ 73025 h 180"/>
              <a:gd name="T20" fmla="*/ 104775 w 92"/>
              <a:gd name="T21" fmla="*/ 38100 h 180"/>
              <a:gd name="T22" fmla="*/ 76200 w 92"/>
              <a:gd name="T23" fmla="*/ 38100 h 180"/>
              <a:gd name="T24" fmla="*/ 76200 w 92"/>
              <a:gd name="T25" fmla="*/ 0 h 180"/>
              <a:gd name="T26" fmla="*/ 38100 w 92"/>
              <a:gd name="T27" fmla="*/ 0 h 180"/>
              <a:gd name="T28" fmla="*/ 38100 w 92"/>
              <a:gd name="T29" fmla="*/ 98425 h 180"/>
              <a:gd name="T30" fmla="*/ 0 w 92"/>
              <a:gd name="T31" fmla="*/ 95250 h 1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2"/>
              <a:gd name="T49" fmla="*/ 0 h 180"/>
              <a:gd name="T50" fmla="*/ 92 w 92"/>
              <a:gd name="T51" fmla="*/ 180 h 18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2" h="180">
                <a:moveTo>
                  <a:pt x="0" y="60"/>
                </a:moveTo>
                <a:lnTo>
                  <a:pt x="2" y="166"/>
                </a:lnTo>
                <a:lnTo>
                  <a:pt x="18" y="176"/>
                </a:lnTo>
                <a:lnTo>
                  <a:pt x="44" y="180"/>
                </a:lnTo>
                <a:lnTo>
                  <a:pt x="66" y="162"/>
                </a:lnTo>
                <a:lnTo>
                  <a:pt x="66" y="92"/>
                </a:lnTo>
                <a:lnTo>
                  <a:pt x="78" y="92"/>
                </a:lnTo>
                <a:lnTo>
                  <a:pt x="92" y="66"/>
                </a:lnTo>
                <a:lnTo>
                  <a:pt x="76" y="46"/>
                </a:lnTo>
                <a:lnTo>
                  <a:pt x="64" y="46"/>
                </a:lnTo>
                <a:lnTo>
                  <a:pt x="66" y="24"/>
                </a:lnTo>
                <a:lnTo>
                  <a:pt x="48" y="24"/>
                </a:lnTo>
                <a:lnTo>
                  <a:pt x="48" y="0"/>
                </a:lnTo>
                <a:lnTo>
                  <a:pt x="24" y="0"/>
                </a:lnTo>
                <a:lnTo>
                  <a:pt x="24" y="62"/>
                </a:lnTo>
                <a:lnTo>
                  <a:pt x="0" y="6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8" name="Freeform 72"/>
          <p:cNvSpPr>
            <a:spLocks/>
          </p:cNvSpPr>
          <p:nvPr/>
        </p:nvSpPr>
        <p:spPr bwMode="auto">
          <a:xfrm>
            <a:off x="6372225" y="4921250"/>
            <a:ext cx="152400" cy="92075"/>
          </a:xfrm>
          <a:custGeom>
            <a:avLst/>
            <a:gdLst>
              <a:gd name="T0" fmla="*/ 0 w 96"/>
              <a:gd name="T1" fmla="*/ 0 h 58"/>
              <a:gd name="T2" fmla="*/ 0 w 96"/>
              <a:gd name="T3" fmla="*/ 92075 h 58"/>
              <a:gd name="T4" fmla="*/ 152400 w 96"/>
              <a:gd name="T5" fmla="*/ 92075 h 58"/>
              <a:gd name="T6" fmla="*/ 152400 w 96"/>
              <a:gd name="T7" fmla="*/ 0 h 58"/>
              <a:gd name="T8" fmla="*/ 0 w 96"/>
              <a:gd name="T9" fmla="*/ 0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58"/>
              <a:gd name="T17" fmla="*/ 96 w 96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58">
                <a:moveTo>
                  <a:pt x="0" y="0"/>
                </a:moveTo>
                <a:lnTo>
                  <a:pt x="0" y="58"/>
                </a:lnTo>
                <a:lnTo>
                  <a:pt x="96" y="58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" name="Freeform 73"/>
          <p:cNvSpPr>
            <a:spLocks/>
          </p:cNvSpPr>
          <p:nvPr/>
        </p:nvSpPr>
        <p:spPr bwMode="auto">
          <a:xfrm>
            <a:off x="6391275" y="5019675"/>
            <a:ext cx="123825" cy="69850"/>
          </a:xfrm>
          <a:custGeom>
            <a:avLst/>
            <a:gdLst>
              <a:gd name="T0" fmla="*/ 22225 w 78"/>
              <a:gd name="T1" fmla="*/ 3175 h 44"/>
              <a:gd name="T2" fmla="*/ 19050 w 78"/>
              <a:gd name="T3" fmla="*/ 69850 h 44"/>
              <a:gd name="T4" fmla="*/ 73025 w 78"/>
              <a:gd name="T5" fmla="*/ 69850 h 44"/>
              <a:gd name="T6" fmla="*/ 123825 w 78"/>
              <a:gd name="T7" fmla="*/ 57150 h 44"/>
              <a:gd name="T8" fmla="*/ 123825 w 78"/>
              <a:gd name="T9" fmla="*/ 0 h 44"/>
              <a:gd name="T10" fmla="*/ 0 w 78"/>
              <a:gd name="T11" fmla="*/ 0 h 44"/>
              <a:gd name="T12" fmla="*/ 22225 w 78"/>
              <a:gd name="T13" fmla="*/ 3175 h 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8"/>
              <a:gd name="T22" fmla="*/ 0 h 44"/>
              <a:gd name="T23" fmla="*/ 78 w 78"/>
              <a:gd name="T24" fmla="*/ 44 h 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8" h="44">
                <a:moveTo>
                  <a:pt x="14" y="2"/>
                </a:moveTo>
                <a:lnTo>
                  <a:pt x="12" y="44"/>
                </a:lnTo>
                <a:lnTo>
                  <a:pt x="46" y="44"/>
                </a:lnTo>
                <a:lnTo>
                  <a:pt x="78" y="36"/>
                </a:lnTo>
                <a:lnTo>
                  <a:pt x="78" y="0"/>
                </a:lnTo>
                <a:lnTo>
                  <a:pt x="0" y="0"/>
                </a:lnTo>
                <a:lnTo>
                  <a:pt x="14" y="2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" name="Freeform 74"/>
          <p:cNvSpPr>
            <a:spLocks/>
          </p:cNvSpPr>
          <p:nvPr/>
        </p:nvSpPr>
        <p:spPr bwMode="auto">
          <a:xfrm>
            <a:off x="6454775" y="5105400"/>
            <a:ext cx="66675" cy="41275"/>
          </a:xfrm>
          <a:custGeom>
            <a:avLst/>
            <a:gdLst>
              <a:gd name="T0" fmla="*/ 0 w 42"/>
              <a:gd name="T1" fmla="*/ 0 h 26"/>
              <a:gd name="T2" fmla="*/ 0 w 42"/>
              <a:gd name="T3" fmla="*/ 41275 h 26"/>
              <a:gd name="T4" fmla="*/ 63500 w 42"/>
              <a:gd name="T5" fmla="*/ 41275 h 26"/>
              <a:gd name="T6" fmla="*/ 66675 w 42"/>
              <a:gd name="T7" fmla="*/ 3175 h 26"/>
              <a:gd name="T8" fmla="*/ 0 w 42"/>
              <a:gd name="T9" fmla="*/ 0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26"/>
              <a:gd name="T17" fmla="*/ 42 w 42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26">
                <a:moveTo>
                  <a:pt x="0" y="0"/>
                </a:moveTo>
                <a:lnTo>
                  <a:pt x="0" y="26"/>
                </a:lnTo>
                <a:lnTo>
                  <a:pt x="40" y="26"/>
                </a:lnTo>
                <a:lnTo>
                  <a:pt x="42" y="2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1" name="Freeform 75"/>
          <p:cNvSpPr>
            <a:spLocks/>
          </p:cNvSpPr>
          <p:nvPr/>
        </p:nvSpPr>
        <p:spPr bwMode="auto">
          <a:xfrm>
            <a:off x="5613400" y="4730750"/>
            <a:ext cx="304800" cy="190500"/>
          </a:xfrm>
          <a:custGeom>
            <a:avLst/>
            <a:gdLst>
              <a:gd name="T0" fmla="*/ 38100 w 192"/>
              <a:gd name="T1" fmla="*/ 0 h 120"/>
              <a:gd name="T2" fmla="*/ 0 w 192"/>
              <a:gd name="T3" fmla="*/ 101600 h 120"/>
              <a:gd name="T4" fmla="*/ 247650 w 192"/>
              <a:gd name="T5" fmla="*/ 190500 h 120"/>
              <a:gd name="T6" fmla="*/ 304800 w 192"/>
              <a:gd name="T7" fmla="*/ 31750 h 120"/>
              <a:gd name="T8" fmla="*/ 209550 w 192"/>
              <a:gd name="T9" fmla="*/ 0 h 120"/>
              <a:gd name="T10" fmla="*/ 200025 w 192"/>
              <a:gd name="T11" fmla="*/ 19050 h 120"/>
              <a:gd name="T12" fmla="*/ 155575 w 192"/>
              <a:gd name="T13" fmla="*/ 3175 h 120"/>
              <a:gd name="T14" fmla="*/ 139700 w 192"/>
              <a:gd name="T15" fmla="*/ 38100 h 120"/>
              <a:gd name="T16" fmla="*/ 38100 w 192"/>
              <a:gd name="T17" fmla="*/ 0 h 1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"/>
              <a:gd name="T28" fmla="*/ 0 h 120"/>
              <a:gd name="T29" fmla="*/ 192 w 192"/>
              <a:gd name="T30" fmla="*/ 120 h 1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" h="120">
                <a:moveTo>
                  <a:pt x="24" y="0"/>
                </a:moveTo>
                <a:lnTo>
                  <a:pt x="0" y="64"/>
                </a:lnTo>
                <a:lnTo>
                  <a:pt x="156" y="120"/>
                </a:lnTo>
                <a:lnTo>
                  <a:pt x="192" y="20"/>
                </a:lnTo>
                <a:lnTo>
                  <a:pt x="132" y="0"/>
                </a:lnTo>
                <a:lnTo>
                  <a:pt x="126" y="12"/>
                </a:lnTo>
                <a:lnTo>
                  <a:pt x="98" y="2"/>
                </a:lnTo>
                <a:lnTo>
                  <a:pt x="88" y="24"/>
                </a:lnTo>
                <a:lnTo>
                  <a:pt x="24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2" name="Freeform 76"/>
          <p:cNvSpPr>
            <a:spLocks/>
          </p:cNvSpPr>
          <p:nvPr/>
        </p:nvSpPr>
        <p:spPr bwMode="auto">
          <a:xfrm>
            <a:off x="5138738" y="4956175"/>
            <a:ext cx="65087" cy="74613"/>
          </a:xfrm>
          <a:custGeom>
            <a:avLst/>
            <a:gdLst>
              <a:gd name="T0" fmla="*/ 1587 w 41"/>
              <a:gd name="T1" fmla="*/ 0 h 47"/>
              <a:gd name="T2" fmla="*/ 65087 w 41"/>
              <a:gd name="T3" fmla="*/ 53975 h 47"/>
              <a:gd name="T4" fmla="*/ 61912 w 41"/>
              <a:gd name="T5" fmla="*/ 9525 h 47"/>
              <a:gd name="T6" fmla="*/ 1587 w 41"/>
              <a:gd name="T7" fmla="*/ 0 h 47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7"/>
              <a:gd name="T14" fmla="*/ 41 w 41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7">
                <a:moveTo>
                  <a:pt x="1" y="0"/>
                </a:moveTo>
                <a:cubicBezTo>
                  <a:pt x="3" y="47"/>
                  <a:pt x="0" y="42"/>
                  <a:pt x="41" y="34"/>
                </a:cubicBezTo>
                <a:cubicBezTo>
                  <a:pt x="37" y="21"/>
                  <a:pt x="39" y="30"/>
                  <a:pt x="39" y="6"/>
                </a:cubicBez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3" name="Freeform 77"/>
          <p:cNvSpPr>
            <a:spLocks/>
          </p:cNvSpPr>
          <p:nvPr/>
        </p:nvSpPr>
        <p:spPr bwMode="auto">
          <a:xfrm>
            <a:off x="4597400" y="4962525"/>
            <a:ext cx="539750" cy="546100"/>
          </a:xfrm>
          <a:custGeom>
            <a:avLst/>
            <a:gdLst>
              <a:gd name="T0" fmla="*/ 0 w 340"/>
              <a:gd name="T1" fmla="*/ 0 h 344"/>
              <a:gd name="T2" fmla="*/ 3175 w 340"/>
              <a:gd name="T3" fmla="*/ 546100 h 344"/>
              <a:gd name="T4" fmla="*/ 260350 w 340"/>
              <a:gd name="T5" fmla="*/ 542925 h 344"/>
              <a:gd name="T6" fmla="*/ 260350 w 340"/>
              <a:gd name="T7" fmla="*/ 228600 h 344"/>
              <a:gd name="T8" fmla="*/ 539750 w 340"/>
              <a:gd name="T9" fmla="*/ 225425 h 344"/>
              <a:gd name="T10" fmla="*/ 539750 w 340"/>
              <a:gd name="T11" fmla="*/ 19050 h 344"/>
              <a:gd name="T12" fmla="*/ 498475 w 340"/>
              <a:gd name="T13" fmla="*/ 19050 h 344"/>
              <a:gd name="T14" fmla="*/ 498475 w 340"/>
              <a:gd name="T15" fmla="*/ 60325 h 344"/>
              <a:gd name="T16" fmla="*/ 273050 w 340"/>
              <a:gd name="T17" fmla="*/ 60325 h 344"/>
              <a:gd name="T18" fmla="*/ 273050 w 340"/>
              <a:gd name="T19" fmla="*/ 0 h 344"/>
              <a:gd name="T20" fmla="*/ 0 w 340"/>
              <a:gd name="T21" fmla="*/ 0 h 3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0"/>
              <a:gd name="T34" fmla="*/ 0 h 344"/>
              <a:gd name="T35" fmla="*/ 340 w 340"/>
              <a:gd name="T36" fmla="*/ 344 h 3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0" h="344">
                <a:moveTo>
                  <a:pt x="0" y="0"/>
                </a:moveTo>
                <a:lnTo>
                  <a:pt x="2" y="344"/>
                </a:lnTo>
                <a:lnTo>
                  <a:pt x="164" y="342"/>
                </a:lnTo>
                <a:lnTo>
                  <a:pt x="164" y="144"/>
                </a:lnTo>
                <a:lnTo>
                  <a:pt x="340" y="142"/>
                </a:lnTo>
                <a:lnTo>
                  <a:pt x="340" y="12"/>
                </a:lnTo>
                <a:lnTo>
                  <a:pt x="314" y="12"/>
                </a:lnTo>
                <a:lnTo>
                  <a:pt x="314" y="38"/>
                </a:lnTo>
                <a:lnTo>
                  <a:pt x="172" y="38"/>
                </a:lnTo>
                <a:lnTo>
                  <a:pt x="172" y="0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4" name="Freeform 78"/>
          <p:cNvSpPr>
            <a:spLocks/>
          </p:cNvSpPr>
          <p:nvPr/>
        </p:nvSpPr>
        <p:spPr bwMode="auto">
          <a:xfrm>
            <a:off x="5218113" y="5097463"/>
            <a:ext cx="44450" cy="36512"/>
          </a:xfrm>
          <a:custGeom>
            <a:avLst/>
            <a:gdLst>
              <a:gd name="T0" fmla="*/ 4763 w 28"/>
              <a:gd name="T1" fmla="*/ 26987 h 23"/>
              <a:gd name="T2" fmla="*/ 39688 w 28"/>
              <a:gd name="T3" fmla="*/ 7937 h 23"/>
              <a:gd name="T4" fmla="*/ 4763 w 28"/>
              <a:gd name="T5" fmla="*/ 26987 h 23"/>
              <a:gd name="T6" fmla="*/ 0 60000 65536"/>
              <a:gd name="T7" fmla="*/ 0 60000 65536"/>
              <a:gd name="T8" fmla="*/ 0 60000 65536"/>
              <a:gd name="T9" fmla="*/ 0 w 28"/>
              <a:gd name="T10" fmla="*/ 0 h 23"/>
              <a:gd name="T11" fmla="*/ 28 w 28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23">
                <a:moveTo>
                  <a:pt x="3" y="17"/>
                </a:moveTo>
                <a:cubicBezTo>
                  <a:pt x="19" y="22"/>
                  <a:pt x="28" y="23"/>
                  <a:pt x="25" y="5"/>
                </a:cubicBezTo>
                <a:cubicBezTo>
                  <a:pt x="0" y="7"/>
                  <a:pt x="3" y="0"/>
                  <a:pt x="3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5" name="AutoShape 79"/>
          <p:cNvSpPr>
            <a:spLocks noChangeArrowheads="1"/>
          </p:cNvSpPr>
          <p:nvPr/>
        </p:nvSpPr>
        <p:spPr bwMode="auto">
          <a:xfrm>
            <a:off x="1145942" y="5113576"/>
            <a:ext cx="338484" cy="270133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6" name="Text Box 80"/>
          <p:cNvSpPr txBox="1">
            <a:spLocks noChangeArrowheads="1"/>
          </p:cNvSpPr>
          <p:nvPr/>
        </p:nvSpPr>
        <p:spPr bwMode="auto">
          <a:xfrm>
            <a:off x="1181386" y="4941472"/>
            <a:ext cx="2714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/>
              <a:t>N</a:t>
            </a:r>
          </a:p>
        </p:txBody>
      </p:sp>
      <p:sp>
        <p:nvSpPr>
          <p:cNvPr id="2127" name="Text Box 81"/>
          <p:cNvSpPr txBox="1">
            <a:spLocks noChangeArrowheads="1"/>
          </p:cNvSpPr>
          <p:nvPr/>
        </p:nvSpPr>
        <p:spPr bwMode="auto">
          <a:xfrm>
            <a:off x="1439277" y="5126188"/>
            <a:ext cx="2714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/>
              <a:t>E</a:t>
            </a:r>
          </a:p>
        </p:txBody>
      </p:sp>
      <p:sp>
        <p:nvSpPr>
          <p:cNvPr id="2128" name="Text Box 82"/>
          <p:cNvSpPr txBox="1">
            <a:spLocks noChangeArrowheads="1"/>
          </p:cNvSpPr>
          <p:nvPr/>
        </p:nvSpPr>
        <p:spPr bwMode="auto">
          <a:xfrm>
            <a:off x="1193344" y="5355891"/>
            <a:ext cx="2714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/>
              <a:t>S</a:t>
            </a:r>
          </a:p>
        </p:txBody>
      </p:sp>
      <p:sp>
        <p:nvSpPr>
          <p:cNvPr id="2129" name="Text Box 83"/>
          <p:cNvSpPr txBox="1">
            <a:spLocks noChangeArrowheads="1"/>
          </p:cNvSpPr>
          <p:nvPr/>
        </p:nvSpPr>
        <p:spPr bwMode="auto">
          <a:xfrm>
            <a:off x="925009" y="5137123"/>
            <a:ext cx="2714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/>
              <a:t>W</a:t>
            </a:r>
          </a:p>
        </p:txBody>
      </p:sp>
      <p:sp>
        <p:nvSpPr>
          <p:cNvPr id="2130" name="Text Box 86"/>
          <p:cNvSpPr txBox="1">
            <a:spLocks noChangeArrowheads="1"/>
          </p:cNvSpPr>
          <p:nvPr/>
        </p:nvSpPr>
        <p:spPr bwMode="auto">
          <a:xfrm>
            <a:off x="285750" y="5992695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117475" algn="l"/>
                <a:tab pos="914400" algn="l"/>
                <a:tab pos="2519363" algn="l"/>
                <a:tab pos="3716338" algn="l"/>
                <a:tab pos="4572000" algn="l"/>
                <a:tab pos="5203825" algn="l"/>
                <a:tab pos="5768975" algn="l"/>
              </a:tabLst>
            </a:pPr>
            <a:r>
              <a:rPr lang="en-US" sz="2400" b="1" dirty="0"/>
              <a:t>CAMPUS PARKING </a:t>
            </a:r>
            <a:r>
              <a:rPr lang="en-US" sz="2400" b="1" dirty="0" smtClean="0"/>
              <a:t>LOT – EMERGENCY BLUE LIGHT PHONES &amp; BIKE RACKS </a:t>
            </a:r>
            <a:endParaRPr lang="en-US" sz="2400" b="1" dirty="0"/>
          </a:p>
        </p:txBody>
      </p:sp>
      <p:sp>
        <p:nvSpPr>
          <p:cNvPr id="2131" name="Text Box 87"/>
          <p:cNvSpPr txBox="1">
            <a:spLocks noChangeArrowheads="1"/>
          </p:cNvSpPr>
          <p:nvPr/>
        </p:nvSpPr>
        <p:spPr bwMode="auto">
          <a:xfrm>
            <a:off x="3143250" y="4219575"/>
            <a:ext cx="12192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" b="1" dirty="0"/>
              <a:t>EMILE  STREET</a:t>
            </a:r>
          </a:p>
        </p:txBody>
      </p:sp>
      <p:sp>
        <p:nvSpPr>
          <p:cNvPr id="2132" name="Text Box 88"/>
          <p:cNvSpPr txBox="1">
            <a:spLocks noChangeArrowheads="1"/>
          </p:cNvSpPr>
          <p:nvPr/>
        </p:nvSpPr>
        <p:spPr bwMode="auto">
          <a:xfrm>
            <a:off x="5351536" y="4207793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EMILE  STREET</a:t>
            </a:r>
            <a:endParaRPr lang="en-US" sz="400" dirty="0"/>
          </a:p>
        </p:txBody>
      </p:sp>
      <p:sp>
        <p:nvSpPr>
          <p:cNvPr id="2133" name="Text Box 89"/>
          <p:cNvSpPr txBox="1">
            <a:spLocks noChangeArrowheads="1"/>
          </p:cNvSpPr>
          <p:nvPr/>
        </p:nvSpPr>
        <p:spPr bwMode="auto">
          <a:xfrm>
            <a:off x="7327478" y="3002706"/>
            <a:ext cx="92868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DEWEY  AVENUE</a:t>
            </a:r>
            <a:endParaRPr lang="en-US" sz="400" dirty="0"/>
          </a:p>
        </p:txBody>
      </p:sp>
      <p:sp>
        <p:nvSpPr>
          <p:cNvPr id="2134" name="Text Box 90"/>
          <p:cNvSpPr txBox="1">
            <a:spLocks noChangeArrowheads="1"/>
          </p:cNvSpPr>
          <p:nvPr/>
        </p:nvSpPr>
        <p:spPr bwMode="auto">
          <a:xfrm>
            <a:off x="7010400" y="4657725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JONES STREET</a:t>
            </a:r>
            <a:endParaRPr lang="en-US" sz="400" dirty="0"/>
          </a:p>
        </p:txBody>
      </p:sp>
      <p:sp>
        <p:nvSpPr>
          <p:cNvPr id="2135" name="Text Box 91"/>
          <p:cNvSpPr txBox="1">
            <a:spLocks noChangeArrowheads="1"/>
          </p:cNvSpPr>
          <p:nvPr/>
        </p:nvSpPr>
        <p:spPr bwMode="auto">
          <a:xfrm>
            <a:off x="8039100" y="3819525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JACKSON  STREET</a:t>
            </a:r>
            <a:endParaRPr lang="en-US" sz="400" dirty="0"/>
          </a:p>
        </p:txBody>
      </p:sp>
      <p:sp>
        <p:nvSpPr>
          <p:cNvPr id="2136" name="Text Box 92"/>
          <p:cNvSpPr txBox="1">
            <a:spLocks noChangeArrowheads="1"/>
          </p:cNvSpPr>
          <p:nvPr/>
        </p:nvSpPr>
        <p:spPr bwMode="auto">
          <a:xfrm>
            <a:off x="7362825" y="2162671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HARNEY  STREET</a:t>
            </a:r>
            <a:endParaRPr lang="en-US" sz="400" dirty="0"/>
          </a:p>
        </p:txBody>
      </p:sp>
      <p:sp>
        <p:nvSpPr>
          <p:cNvPr id="2137" name="Text Box 93"/>
          <p:cNvSpPr txBox="1">
            <a:spLocks noChangeArrowheads="1"/>
          </p:cNvSpPr>
          <p:nvPr/>
        </p:nvSpPr>
        <p:spPr bwMode="auto">
          <a:xfrm>
            <a:off x="7315200" y="1781175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 smtClean="0"/>
              <a:t>FARNUM  </a:t>
            </a:r>
            <a:r>
              <a:rPr lang="en-US" sz="400" b="1" dirty="0"/>
              <a:t>STREET</a:t>
            </a:r>
            <a:endParaRPr lang="en-US" sz="400" dirty="0"/>
          </a:p>
        </p:txBody>
      </p:sp>
      <p:sp>
        <p:nvSpPr>
          <p:cNvPr id="2138" name="Text Box 94"/>
          <p:cNvSpPr txBox="1">
            <a:spLocks noChangeArrowheads="1"/>
          </p:cNvSpPr>
          <p:nvPr/>
        </p:nvSpPr>
        <p:spPr bwMode="auto">
          <a:xfrm>
            <a:off x="628650" y="1762125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 smtClean="0"/>
              <a:t>FARNUM  </a:t>
            </a:r>
            <a:r>
              <a:rPr lang="en-US" sz="400" b="1" dirty="0"/>
              <a:t>STREET</a:t>
            </a:r>
            <a:endParaRPr lang="en-US" sz="400" dirty="0"/>
          </a:p>
        </p:txBody>
      </p:sp>
      <p:sp>
        <p:nvSpPr>
          <p:cNvPr id="2139" name="Text Box 95"/>
          <p:cNvSpPr txBox="1">
            <a:spLocks noChangeArrowheads="1"/>
          </p:cNvSpPr>
          <p:nvPr/>
        </p:nvSpPr>
        <p:spPr bwMode="auto">
          <a:xfrm>
            <a:off x="590550" y="1104900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DOUGLAS  STREET</a:t>
            </a:r>
            <a:endParaRPr lang="en-US" sz="400" dirty="0"/>
          </a:p>
        </p:txBody>
      </p:sp>
      <p:sp>
        <p:nvSpPr>
          <p:cNvPr id="2140" name="Text Box 96"/>
          <p:cNvSpPr txBox="1">
            <a:spLocks noChangeArrowheads="1"/>
          </p:cNvSpPr>
          <p:nvPr/>
        </p:nvSpPr>
        <p:spPr bwMode="auto">
          <a:xfrm>
            <a:off x="657225" y="371475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DODGE STREET</a:t>
            </a:r>
            <a:endParaRPr lang="en-US" sz="400" dirty="0"/>
          </a:p>
        </p:txBody>
      </p:sp>
      <p:sp>
        <p:nvSpPr>
          <p:cNvPr id="2141" name="Text Box 97"/>
          <p:cNvSpPr txBox="1">
            <a:spLocks noChangeArrowheads="1"/>
          </p:cNvSpPr>
          <p:nvPr/>
        </p:nvSpPr>
        <p:spPr bwMode="auto">
          <a:xfrm>
            <a:off x="7296150" y="371475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DODGE STREET</a:t>
            </a:r>
            <a:endParaRPr lang="en-US" sz="400" dirty="0"/>
          </a:p>
        </p:txBody>
      </p:sp>
      <p:sp>
        <p:nvSpPr>
          <p:cNvPr id="2142" name="Text Box 98"/>
          <p:cNvSpPr txBox="1">
            <a:spLocks noChangeArrowheads="1"/>
          </p:cNvSpPr>
          <p:nvPr/>
        </p:nvSpPr>
        <p:spPr bwMode="auto">
          <a:xfrm>
            <a:off x="7310438" y="5486400"/>
            <a:ext cx="13716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LEAVENWORTH  STREET</a:t>
            </a:r>
            <a:endParaRPr lang="en-US" sz="400" dirty="0"/>
          </a:p>
        </p:txBody>
      </p:sp>
      <p:sp>
        <p:nvSpPr>
          <p:cNvPr id="2143" name="Text Box 99"/>
          <p:cNvSpPr txBox="1">
            <a:spLocks noChangeArrowheads="1"/>
          </p:cNvSpPr>
          <p:nvPr/>
        </p:nvSpPr>
        <p:spPr bwMode="auto">
          <a:xfrm>
            <a:off x="885825" y="5495925"/>
            <a:ext cx="12477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LEAVENWORTH  STREET</a:t>
            </a:r>
            <a:endParaRPr lang="en-US" sz="400" dirty="0"/>
          </a:p>
        </p:txBody>
      </p:sp>
      <p:sp>
        <p:nvSpPr>
          <p:cNvPr id="2144" name="Text Box 100"/>
          <p:cNvSpPr txBox="1">
            <a:spLocks noChangeArrowheads="1"/>
          </p:cNvSpPr>
          <p:nvPr/>
        </p:nvSpPr>
        <p:spPr bwMode="auto">
          <a:xfrm rot="18978962">
            <a:off x="1120775" y="3629868"/>
            <a:ext cx="13716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SADDLE  CREEK  ROAD</a:t>
            </a:r>
            <a:endParaRPr lang="en-US" sz="400" dirty="0"/>
          </a:p>
        </p:txBody>
      </p:sp>
      <p:sp>
        <p:nvSpPr>
          <p:cNvPr id="2145" name="Text Box 101"/>
          <p:cNvSpPr txBox="1">
            <a:spLocks noChangeArrowheads="1"/>
          </p:cNvSpPr>
          <p:nvPr/>
        </p:nvSpPr>
        <p:spPr bwMode="auto">
          <a:xfrm rot="16200000">
            <a:off x="7938" y="4390280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48th  STREET</a:t>
            </a:r>
            <a:endParaRPr lang="en-US" sz="400" dirty="0"/>
          </a:p>
        </p:txBody>
      </p:sp>
      <p:sp>
        <p:nvSpPr>
          <p:cNvPr id="2146" name="Text Box 102"/>
          <p:cNvSpPr txBox="1">
            <a:spLocks noChangeArrowheads="1"/>
          </p:cNvSpPr>
          <p:nvPr/>
        </p:nvSpPr>
        <p:spPr bwMode="auto">
          <a:xfrm rot="16200000">
            <a:off x="2534956" y="3702431"/>
            <a:ext cx="9334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" b="1" dirty="0" smtClean="0"/>
              <a:t>45th  STREET</a:t>
            </a:r>
            <a:endParaRPr lang="en-US" sz="500" dirty="0"/>
          </a:p>
        </p:txBody>
      </p:sp>
      <p:sp>
        <p:nvSpPr>
          <p:cNvPr id="2147" name="Text Box 103"/>
          <p:cNvSpPr txBox="1">
            <a:spLocks noChangeArrowheads="1"/>
          </p:cNvSpPr>
          <p:nvPr/>
        </p:nvSpPr>
        <p:spPr bwMode="auto">
          <a:xfrm rot="16200000">
            <a:off x="4929188" y="4999880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42</a:t>
            </a:r>
            <a:r>
              <a:rPr lang="en-US" sz="400" b="1" baseline="30000" dirty="0"/>
              <a:t>nd</a:t>
            </a:r>
            <a:r>
              <a:rPr lang="en-US" sz="400" b="1" dirty="0"/>
              <a:t>  STREET</a:t>
            </a:r>
            <a:endParaRPr lang="en-US" sz="400" dirty="0"/>
          </a:p>
        </p:txBody>
      </p:sp>
      <p:sp>
        <p:nvSpPr>
          <p:cNvPr id="2148" name="Text Box 104"/>
          <p:cNvSpPr txBox="1">
            <a:spLocks noChangeArrowheads="1"/>
          </p:cNvSpPr>
          <p:nvPr/>
        </p:nvSpPr>
        <p:spPr bwMode="auto">
          <a:xfrm rot="16200000">
            <a:off x="5529263" y="5006230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 smtClean="0"/>
              <a:t>41st  STREET</a:t>
            </a:r>
            <a:endParaRPr lang="en-US" sz="400" dirty="0"/>
          </a:p>
        </p:txBody>
      </p:sp>
      <p:sp>
        <p:nvSpPr>
          <p:cNvPr id="2149" name="Text Box 105"/>
          <p:cNvSpPr txBox="1">
            <a:spLocks noChangeArrowheads="1"/>
          </p:cNvSpPr>
          <p:nvPr/>
        </p:nvSpPr>
        <p:spPr bwMode="auto">
          <a:xfrm rot="16200000">
            <a:off x="6359279" y="5233986"/>
            <a:ext cx="53339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" b="1" dirty="0"/>
              <a:t>40th  STREET</a:t>
            </a:r>
            <a:endParaRPr lang="en-US" sz="400" dirty="0"/>
          </a:p>
        </p:txBody>
      </p:sp>
      <p:sp>
        <p:nvSpPr>
          <p:cNvPr id="2151" name="Text Box 106"/>
          <p:cNvSpPr txBox="1">
            <a:spLocks noChangeArrowheads="1"/>
          </p:cNvSpPr>
          <p:nvPr/>
        </p:nvSpPr>
        <p:spPr bwMode="auto">
          <a:xfrm rot="16200000">
            <a:off x="7062569" y="5202242"/>
            <a:ext cx="552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" b="1" dirty="0"/>
              <a:t>39th  STREET</a:t>
            </a:r>
            <a:endParaRPr lang="en-US" sz="400" dirty="0"/>
          </a:p>
        </p:txBody>
      </p:sp>
      <p:sp>
        <p:nvSpPr>
          <p:cNvPr id="2152" name="Text Box 108"/>
          <p:cNvSpPr txBox="1">
            <a:spLocks noChangeArrowheads="1"/>
          </p:cNvSpPr>
          <p:nvPr/>
        </p:nvSpPr>
        <p:spPr bwMode="auto">
          <a:xfrm rot="16200000">
            <a:off x="7608888" y="4860180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38</a:t>
            </a:r>
            <a:r>
              <a:rPr lang="en-US" sz="400" b="1" baseline="30000" dirty="0"/>
              <a:t>th</a:t>
            </a:r>
            <a:r>
              <a:rPr lang="en-US" sz="400" b="1" dirty="0"/>
              <a:t> AVENUE</a:t>
            </a:r>
            <a:endParaRPr lang="en-US" sz="400" dirty="0"/>
          </a:p>
        </p:txBody>
      </p:sp>
      <p:sp>
        <p:nvSpPr>
          <p:cNvPr id="2153" name="Text Box 109"/>
          <p:cNvSpPr txBox="1">
            <a:spLocks noChangeArrowheads="1"/>
          </p:cNvSpPr>
          <p:nvPr/>
        </p:nvSpPr>
        <p:spPr bwMode="auto">
          <a:xfrm rot="16200000">
            <a:off x="8231188" y="4996705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38th  STREET</a:t>
            </a:r>
            <a:endParaRPr lang="en-US" sz="400" dirty="0"/>
          </a:p>
        </p:txBody>
      </p:sp>
      <p:sp>
        <p:nvSpPr>
          <p:cNvPr id="2154" name="Text Box 110"/>
          <p:cNvSpPr txBox="1">
            <a:spLocks noChangeArrowheads="1"/>
          </p:cNvSpPr>
          <p:nvPr/>
        </p:nvSpPr>
        <p:spPr bwMode="auto">
          <a:xfrm rot="-5400000">
            <a:off x="3468688" y="642937"/>
            <a:ext cx="933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" b="1"/>
              <a:t>44th STREET</a:t>
            </a:r>
            <a:endParaRPr lang="en-US"/>
          </a:p>
        </p:txBody>
      </p:sp>
      <p:sp>
        <p:nvSpPr>
          <p:cNvPr id="2155" name="Text Box 111"/>
          <p:cNvSpPr txBox="1">
            <a:spLocks noChangeArrowheads="1"/>
          </p:cNvSpPr>
          <p:nvPr/>
        </p:nvSpPr>
        <p:spPr bwMode="auto">
          <a:xfrm rot="16200000">
            <a:off x="4941888" y="1189880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42</a:t>
            </a:r>
            <a:r>
              <a:rPr lang="en-US" sz="400" b="1" baseline="30000" dirty="0"/>
              <a:t>nd</a:t>
            </a:r>
            <a:r>
              <a:rPr lang="en-US" sz="400" b="1" dirty="0"/>
              <a:t>  STREET</a:t>
            </a:r>
            <a:endParaRPr lang="en-US" sz="400" dirty="0"/>
          </a:p>
        </p:txBody>
      </p:sp>
      <p:sp>
        <p:nvSpPr>
          <p:cNvPr id="2156" name="Text Box 112"/>
          <p:cNvSpPr txBox="1">
            <a:spLocks noChangeArrowheads="1"/>
          </p:cNvSpPr>
          <p:nvPr/>
        </p:nvSpPr>
        <p:spPr bwMode="auto">
          <a:xfrm rot="16200000">
            <a:off x="2655888" y="1240680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SADDLE  CREEK  ROAD</a:t>
            </a:r>
            <a:endParaRPr lang="en-US" sz="400" dirty="0"/>
          </a:p>
        </p:txBody>
      </p:sp>
      <p:sp>
        <p:nvSpPr>
          <p:cNvPr id="2157" name="Text Box 113"/>
          <p:cNvSpPr txBox="1">
            <a:spLocks noChangeArrowheads="1"/>
          </p:cNvSpPr>
          <p:nvPr/>
        </p:nvSpPr>
        <p:spPr bwMode="auto">
          <a:xfrm rot="16200000">
            <a:off x="1379538" y="669180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46th STREET</a:t>
            </a:r>
            <a:endParaRPr lang="en-US" sz="400" dirty="0"/>
          </a:p>
        </p:txBody>
      </p:sp>
      <p:sp>
        <p:nvSpPr>
          <p:cNvPr id="2158" name="Rectangle 114"/>
          <p:cNvSpPr>
            <a:spLocks noChangeArrowheads="1"/>
          </p:cNvSpPr>
          <p:nvPr/>
        </p:nvSpPr>
        <p:spPr bwMode="auto">
          <a:xfrm>
            <a:off x="5943600" y="1155700"/>
            <a:ext cx="127000" cy="54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9" name="Text Box 115"/>
          <p:cNvSpPr txBox="1">
            <a:spLocks noChangeArrowheads="1"/>
          </p:cNvSpPr>
          <p:nvPr/>
        </p:nvSpPr>
        <p:spPr bwMode="auto">
          <a:xfrm rot="16200000">
            <a:off x="5532438" y="1183530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41</a:t>
            </a:r>
            <a:r>
              <a:rPr lang="en-US" sz="400" b="1" baseline="30000" dirty="0"/>
              <a:t>st</a:t>
            </a:r>
            <a:r>
              <a:rPr lang="en-US" sz="400" b="1" dirty="0"/>
              <a:t>  STREET</a:t>
            </a:r>
            <a:endParaRPr lang="en-US" sz="400" dirty="0"/>
          </a:p>
        </p:txBody>
      </p:sp>
      <p:sp>
        <p:nvSpPr>
          <p:cNvPr id="2160" name="Rectangle 116"/>
          <p:cNvSpPr>
            <a:spLocks noChangeArrowheads="1"/>
          </p:cNvSpPr>
          <p:nvPr/>
        </p:nvSpPr>
        <p:spPr bwMode="auto">
          <a:xfrm>
            <a:off x="6572250" y="1238250"/>
            <a:ext cx="9525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" name="Text Box 117"/>
          <p:cNvSpPr txBox="1">
            <a:spLocks noChangeArrowheads="1"/>
          </p:cNvSpPr>
          <p:nvPr/>
        </p:nvSpPr>
        <p:spPr bwMode="auto">
          <a:xfrm rot="16200000">
            <a:off x="6167438" y="1177180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40th STREET</a:t>
            </a:r>
            <a:endParaRPr lang="en-US" sz="400" dirty="0"/>
          </a:p>
        </p:txBody>
      </p:sp>
      <p:sp>
        <p:nvSpPr>
          <p:cNvPr id="2162" name="Rectangle 118"/>
          <p:cNvSpPr>
            <a:spLocks noChangeArrowheads="1"/>
          </p:cNvSpPr>
          <p:nvPr/>
        </p:nvSpPr>
        <p:spPr bwMode="auto">
          <a:xfrm>
            <a:off x="7289800" y="1231900"/>
            <a:ext cx="82550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3" name="Text Box 119"/>
          <p:cNvSpPr txBox="1">
            <a:spLocks noChangeArrowheads="1"/>
          </p:cNvSpPr>
          <p:nvPr/>
        </p:nvSpPr>
        <p:spPr bwMode="auto">
          <a:xfrm rot="16200000">
            <a:off x="6872288" y="1158130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 smtClean="0"/>
              <a:t>39</a:t>
            </a:r>
            <a:r>
              <a:rPr lang="en-US" sz="400" b="1" baseline="30000" dirty="0" smtClean="0"/>
              <a:t>th</a:t>
            </a:r>
            <a:r>
              <a:rPr lang="en-US" sz="400" b="1" dirty="0" smtClean="0"/>
              <a:t> STREET</a:t>
            </a:r>
            <a:endParaRPr lang="en-US" sz="400" dirty="0"/>
          </a:p>
        </p:txBody>
      </p:sp>
      <p:sp>
        <p:nvSpPr>
          <p:cNvPr id="2164" name="Rectangle 120"/>
          <p:cNvSpPr>
            <a:spLocks noChangeArrowheads="1"/>
          </p:cNvSpPr>
          <p:nvPr/>
        </p:nvSpPr>
        <p:spPr bwMode="auto">
          <a:xfrm>
            <a:off x="8020050" y="1130300"/>
            <a:ext cx="74613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5" name="Text Box 121"/>
          <p:cNvSpPr txBox="1">
            <a:spLocks noChangeArrowheads="1"/>
          </p:cNvSpPr>
          <p:nvPr/>
        </p:nvSpPr>
        <p:spPr bwMode="auto">
          <a:xfrm rot="16200000">
            <a:off x="7596188" y="1113680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38</a:t>
            </a:r>
            <a:r>
              <a:rPr lang="en-US" sz="400" b="1" baseline="30000" dirty="0"/>
              <a:t>th</a:t>
            </a:r>
            <a:r>
              <a:rPr lang="en-US" sz="400" b="1" dirty="0"/>
              <a:t> AVENUE</a:t>
            </a:r>
            <a:endParaRPr lang="en-US" sz="400" dirty="0"/>
          </a:p>
        </p:txBody>
      </p:sp>
      <p:sp>
        <p:nvSpPr>
          <p:cNvPr id="2166" name="Rectangle 122"/>
          <p:cNvSpPr>
            <a:spLocks noChangeArrowheads="1"/>
          </p:cNvSpPr>
          <p:nvPr/>
        </p:nvSpPr>
        <p:spPr bwMode="auto">
          <a:xfrm>
            <a:off x="8642350" y="1104900"/>
            <a:ext cx="120650" cy="54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7" name="Text Box 123"/>
          <p:cNvSpPr txBox="1">
            <a:spLocks noChangeArrowheads="1"/>
          </p:cNvSpPr>
          <p:nvPr/>
        </p:nvSpPr>
        <p:spPr bwMode="auto">
          <a:xfrm rot="16200000">
            <a:off x="8231188" y="1081930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/>
              <a:t>38th STREET</a:t>
            </a:r>
            <a:endParaRPr lang="en-US" sz="400" dirty="0"/>
          </a:p>
        </p:txBody>
      </p:sp>
      <p:sp>
        <p:nvSpPr>
          <p:cNvPr id="2168" name="Text Box 124"/>
          <p:cNvSpPr txBox="1">
            <a:spLocks noChangeArrowheads="1"/>
          </p:cNvSpPr>
          <p:nvPr/>
        </p:nvSpPr>
        <p:spPr bwMode="auto">
          <a:xfrm rot="16200000">
            <a:off x="2314826" y="3335448"/>
            <a:ext cx="117951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 smtClean="0"/>
              <a:t>(DURHAM </a:t>
            </a:r>
            <a:r>
              <a:rPr lang="en-US" sz="400" b="1" dirty="0"/>
              <a:t>RESEARCH </a:t>
            </a:r>
            <a:r>
              <a:rPr lang="en-US" sz="400" b="1" dirty="0" smtClean="0"/>
              <a:t>PLAZA)</a:t>
            </a:r>
            <a:endParaRPr lang="en-US" sz="400" dirty="0"/>
          </a:p>
        </p:txBody>
      </p:sp>
      <p:sp>
        <p:nvSpPr>
          <p:cNvPr id="2169" name="Line 125"/>
          <p:cNvSpPr>
            <a:spLocks noChangeShapeType="1"/>
          </p:cNvSpPr>
          <p:nvPr/>
        </p:nvSpPr>
        <p:spPr bwMode="auto">
          <a:xfrm flipV="1">
            <a:off x="1976438" y="1228725"/>
            <a:ext cx="180975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4" name="Text Box 130"/>
          <p:cNvSpPr txBox="1">
            <a:spLocks noChangeArrowheads="1"/>
          </p:cNvSpPr>
          <p:nvPr/>
        </p:nvSpPr>
        <p:spPr bwMode="auto">
          <a:xfrm>
            <a:off x="2495550" y="895350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AX15</a:t>
            </a:r>
            <a:endParaRPr lang="en-US" sz="600"/>
          </a:p>
        </p:txBody>
      </p:sp>
      <p:sp>
        <p:nvSpPr>
          <p:cNvPr id="2175" name="Text Box 131"/>
          <p:cNvSpPr txBox="1">
            <a:spLocks noChangeArrowheads="1"/>
          </p:cNvSpPr>
          <p:nvPr/>
        </p:nvSpPr>
        <p:spPr bwMode="auto">
          <a:xfrm>
            <a:off x="2333625" y="1566863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AX14</a:t>
            </a:r>
            <a:endParaRPr lang="en-US"/>
          </a:p>
        </p:txBody>
      </p:sp>
      <p:sp>
        <p:nvSpPr>
          <p:cNvPr id="2176" name="Text Box 132"/>
          <p:cNvSpPr txBox="1">
            <a:spLocks noChangeArrowheads="1"/>
          </p:cNvSpPr>
          <p:nvPr/>
        </p:nvSpPr>
        <p:spPr bwMode="auto">
          <a:xfrm>
            <a:off x="3552825" y="1485900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AX17</a:t>
            </a:r>
            <a:endParaRPr lang="en-US"/>
          </a:p>
        </p:txBody>
      </p:sp>
      <p:sp>
        <p:nvSpPr>
          <p:cNvPr id="2177" name="Text Box 133"/>
          <p:cNvSpPr txBox="1">
            <a:spLocks noChangeArrowheads="1"/>
          </p:cNvSpPr>
          <p:nvPr/>
        </p:nvSpPr>
        <p:spPr bwMode="auto">
          <a:xfrm>
            <a:off x="3948113" y="623888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MEC</a:t>
            </a:r>
            <a:endParaRPr lang="en-US"/>
          </a:p>
        </p:txBody>
      </p:sp>
      <p:sp>
        <p:nvSpPr>
          <p:cNvPr id="2178" name="Text Box 134"/>
          <p:cNvSpPr txBox="1">
            <a:spLocks noChangeArrowheads="1"/>
          </p:cNvSpPr>
          <p:nvPr/>
        </p:nvSpPr>
        <p:spPr bwMode="auto">
          <a:xfrm>
            <a:off x="3971925" y="833438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ETB</a:t>
            </a:r>
            <a:endParaRPr lang="en-US"/>
          </a:p>
        </p:txBody>
      </p:sp>
      <p:sp>
        <p:nvSpPr>
          <p:cNvPr id="2180" name="Text Box 138"/>
          <p:cNvSpPr txBox="1">
            <a:spLocks noChangeArrowheads="1"/>
          </p:cNvSpPr>
          <p:nvPr/>
        </p:nvSpPr>
        <p:spPr bwMode="auto">
          <a:xfrm>
            <a:off x="4338638" y="838200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EC</a:t>
            </a:r>
            <a:endParaRPr lang="en-US"/>
          </a:p>
        </p:txBody>
      </p:sp>
      <p:sp>
        <p:nvSpPr>
          <p:cNvPr id="2182" name="Text Box 140"/>
          <p:cNvSpPr txBox="1">
            <a:spLocks noChangeArrowheads="1"/>
          </p:cNvSpPr>
          <p:nvPr/>
        </p:nvSpPr>
        <p:spPr bwMode="auto">
          <a:xfrm rot="-5400000">
            <a:off x="5014913" y="833438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CFM</a:t>
            </a:r>
            <a:endParaRPr lang="en-US"/>
          </a:p>
        </p:txBody>
      </p:sp>
      <p:sp>
        <p:nvSpPr>
          <p:cNvPr id="2183" name="Text Box 141"/>
          <p:cNvSpPr txBox="1">
            <a:spLocks noChangeArrowheads="1"/>
          </p:cNvSpPr>
          <p:nvPr/>
        </p:nvSpPr>
        <p:spPr bwMode="auto">
          <a:xfrm>
            <a:off x="5457825" y="614363"/>
            <a:ext cx="342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/>
              <a:t>CCC</a:t>
            </a:r>
            <a:endParaRPr lang="en-US" sz="400"/>
          </a:p>
        </p:txBody>
      </p:sp>
      <p:sp>
        <p:nvSpPr>
          <p:cNvPr id="2184" name="Text Box 142"/>
          <p:cNvSpPr txBox="1">
            <a:spLocks noChangeArrowheads="1"/>
          </p:cNvSpPr>
          <p:nvPr/>
        </p:nvSpPr>
        <p:spPr bwMode="auto">
          <a:xfrm>
            <a:off x="5634038" y="604838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CCV</a:t>
            </a:r>
            <a:endParaRPr lang="en-US"/>
          </a:p>
        </p:txBody>
      </p:sp>
      <p:sp>
        <p:nvSpPr>
          <p:cNvPr id="2185" name="Text Box 143"/>
          <p:cNvSpPr txBox="1">
            <a:spLocks noChangeArrowheads="1"/>
          </p:cNvSpPr>
          <p:nvPr/>
        </p:nvSpPr>
        <p:spPr bwMode="auto">
          <a:xfrm>
            <a:off x="6043613" y="852488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12</a:t>
            </a:r>
            <a:endParaRPr lang="en-US"/>
          </a:p>
        </p:txBody>
      </p:sp>
      <p:sp>
        <p:nvSpPr>
          <p:cNvPr id="2187" name="Text Box 146"/>
          <p:cNvSpPr txBox="1">
            <a:spLocks noChangeArrowheads="1"/>
          </p:cNvSpPr>
          <p:nvPr/>
        </p:nvSpPr>
        <p:spPr bwMode="auto">
          <a:xfrm>
            <a:off x="4071938" y="1547813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CNT</a:t>
            </a:r>
            <a:endParaRPr lang="en-US"/>
          </a:p>
        </p:txBody>
      </p:sp>
      <p:sp>
        <p:nvSpPr>
          <p:cNvPr id="2189" name="Text Box 148"/>
          <p:cNvSpPr txBox="1">
            <a:spLocks noChangeArrowheads="1"/>
          </p:cNvSpPr>
          <p:nvPr/>
        </p:nvSpPr>
        <p:spPr bwMode="auto">
          <a:xfrm>
            <a:off x="6057900" y="1033463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43</a:t>
            </a:r>
            <a:endParaRPr lang="en-US" dirty="0"/>
          </a:p>
        </p:txBody>
      </p:sp>
      <p:sp>
        <p:nvSpPr>
          <p:cNvPr id="2190" name="Text Box 149"/>
          <p:cNvSpPr txBox="1">
            <a:spLocks noChangeArrowheads="1"/>
          </p:cNvSpPr>
          <p:nvPr/>
        </p:nvSpPr>
        <p:spPr bwMode="auto">
          <a:xfrm>
            <a:off x="5715000" y="1019175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11</a:t>
            </a:r>
            <a:endParaRPr lang="en-US"/>
          </a:p>
        </p:txBody>
      </p:sp>
      <p:sp>
        <p:nvSpPr>
          <p:cNvPr id="2192" name="Text Box 151"/>
          <p:cNvSpPr txBox="1">
            <a:spLocks noChangeArrowheads="1"/>
          </p:cNvSpPr>
          <p:nvPr/>
        </p:nvSpPr>
        <p:spPr bwMode="auto">
          <a:xfrm>
            <a:off x="5705475" y="1509713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52</a:t>
            </a:r>
            <a:endParaRPr lang="en-US"/>
          </a:p>
        </p:txBody>
      </p:sp>
      <p:sp>
        <p:nvSpPr>
          <p:cNvPr id="2193" name="Text Box 152"/>
          <p:cNvSpPr txBox="1">
            <a:spLocks noChangeArrowheads="1"/>
          </p:cNvSpPr>
          <p:nvPr/>
        </p:nvSpPr>
        <p:spPr bwMode="auto">
          <a:xfrm>
            <a:off x="5495925" y="1443038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51</a:t>
            </a:r>
            <a:endParaRPr lang="en-US"/>
          </a:p>
        </p:txBody>
      </p:sp>
      <p:sp>
        <p:nvSpPr>
          <p:cNvPr id="2197" name="Text Box 156"/>
          <p:cNvSpPr txBox="1">
            <a:spLocks noChangeArrowheads="1"/>
          </p:cNvSpPr>
          <p:nvPr/>
        </p:nvSpPr>
        <p:spPr bwMode="auto">
          <a:xfrm>
            <a:off x="6022744" y="2612419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42</a:t>
            </a:r>
            <a:endParaRPr lang="en-US" dirty="0"/>
          </a:p>
        </p:txBody>
      </p:sp>
      <p:sp>
        <p:nvSpPr>
          <p:cNvPr id="2198" name="Text Box 157"/>
          <p:cNvSpPr txBox="1">
            <a:spLocks noChangeArrowheads="1"/>
          </p:cNvSpPr>
          <p:nvPr/>
        </p:nvSpPr>
        <p:spPr bwMode="auto">
          <a:xfrm>
            <a:off x="6191250" y="2762250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ADC</a:t>
            </a:r>
            <a:endParaRPr lang="en-US"/>
          </a:p>
        </p:txBody>
      </p:sp>
      <p:sp>
        <p:nvSpPr>
          <p:cNvPr id="2199" name="Text Box 158"/>
          <p:cNvSpPr txBox="1">
            <a:spLocks noChangeArrowheads="1"/>
          </p:cNvSpPr>
          <p:nvPr/>
        </p:nvSpPr>
        <p:spPr bwMode="auto">
          <a:xfrm>
            <a:off x="4148138" y="1957388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 dirty="0"/>
              <a:t>CST</a:t>
            </a:r>
            <a:endParaRPr lang="en-US" dirty="0"/>
          </a:p>
        </p:txBody>
      </p:sp>
      <p:sp>
        <p:nvSpPr>
          <p:cNvPr id="2200" name="Text Box 159"/>
          <p:cNvSpPr txBox="1">
            <a:spLocks noChangeArrowheads="1"/>
          </p:cNvSpPr>
          <p:nvPr/>
        </p:nvSpPr>
        <p:spPr bwMode="auto">
          <a:xfrm>
            <a:off x="4124325" y="2228850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KWT</a:t>
            </a:r>
            <a:endParaRPr lang="en-US"/>
          </a:p>
        </p:txBody>
      </p:sp>
      <p:sp>
        <p:nvSpPr>
          <p:cNvPr id="2201" name="Text Box 160"/>
          <p:cNvSpPr txBox="1">
            <a:spLocks noChangeArrowheads="1"/>
          </p:cNvSpPr>
          <p:nvPr/>
        </p:nvSpPr>
        <p:spPr bwMode="auto">
          <a:xfrm>
            <a:off x="4419600" y="2428875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STZ</a:t>
            </a:r>
            <a:endParaRPr lang="en-US"/>
          </a:p>
        </p:txBody>
      </p:sp>
      <p:sp>
        <p:nvSpPr>
          <p:cNvPr id="2202" name="Text Box 161"/>
          <p:cNvSpPr txBox="1">
            <a:spLocks noChangeArrowheads="1"/>
          </p:cNvSpPr>
          <p:nvPr/>
        </p:nvSpPr>
        <p:spPr bwMode="auto">
          <a:xfrm>
            <a:off x="2171700" y="2719388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AX8</a:t>
            </a:r>
            <a:endParaRPr lang="en-US"/>
          </a:p>
        </p:txBody>
      </p:sp>
      <p:sp>
        <p:nvSpPr>
          <p:cNvPr id="2206" name="Text Box 165"/>
          <p:cNvSpPr txBox="1">
            <a:spLocks noChangeArrowheads="1"/>
          </p:cNvSpPr>
          <p:nvPr/>
        </p:nvSpPr>
        <p:spPr bwMode="auto">
          <a:xfrm>
            <a:off x="3276600" y="2476500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MMI</a:t>
            </a:r>
            <a:endParaRPr lang="en-US"/>
          </a:p>
        </p:txBody>
      </p:sp>
      <p:sp>
        <p:nvSpPr>
          <p:cNvPr id="2207" name="Text Box 166"/>
          <p:cNvSpPr txBox="1">
            <a:spLocks noChangeArrowheads="1"/>
          </p:cNvSpPr>
          <p:nvPr/>
        </p:nvSpPr>
        <p:spPr bwMode="auto">
          <a:xfrm>
            <a:off x="3636220" y="2432370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29</a:t>
            </a:r>
            <a:endParaRPr lang="en-US" dirty="0"/>
          </a:p>
        </p:txBody>
      </p:sp>
      <p:sp>
        <p:nvSpPr>
          <p:cNvPr id="2208" name="Text Box 167"/>
          <p:cNvSpPr txBox="1">
            <a:spLocks noChangeArrowheads="1"/>
          </p:cNvSpPr>
          <p:nvPr/>
        </p:nvSpPr>
        <p:spPr bwMode="auto">
          <a:xfrm>
            <a:off x="4191000" y="2690813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CKT</a:t>
            </a:r>
            <a:endParaRPr lang="en-US"/>
          </a:p>
        </p:txBody>
      </p:sp>
      <p:sp>
        <p:nvSpPr>
          <p:cNvPr id="2209" name="Text Box 169"/>
          <p:cNvSpPr txBox="1">
            <a:spLocks noChangeArrowheads="1"/>
          </p:cNvSpPr>
          <p:nvPr/>
        </p:nvSpPr>
        <p:spPr bwMode="auto">
          <a:xfrm>
            <a:off x="8205788" y="2628900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PTH</a:t>
            </a:r>
            <a:endParaRPr lang="en-US"/>
          </a:p>
        </p:txBody>
      </p:sp>
      <p:sp>
        <p:nvSpPr>
          <p:cNvPr id="2210" name="Text Box 170"/>
          <p:cNvSpPr txBox="1">
            <a:spLocks noChangeArrowheads="1"/>
          </p:cNvSpPr>
          <p:nvPr/>
        </p:nvSpPr>
        <p:spPr bwMode="auto">
          <a:xfrm>
            <a:off x="7613650" y="3255963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AX20</a:t>
            </a:r>
            <a:endParaRPr lang="en-US"/>
          </a:p>
        </p:txBody>
      </p:sp>
      <p:sp>
        <p:nvSpPr>
          <p:cNvPr id="2211" name="Rectangle 172"/>
          <p:cNvSpPr>
            <a:spLocks noChangeArrowheads="1"/>
          </p:cNvSpPr>
          <p:nvPr/>
        </p:nvSpPr>
        <p:spPr bwMode="auto">
          <a:xfrm>
            <a:off x="7262813" y="3281363"/>
            <a:ext cx="223837" cy="10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2" name="Text Box 171"/>
          <p:cNvSpPr txBox="1">
            <a:spLocks noChangeArrowheads="1"/>
          </p:cNvSpPr>
          <p:nvPr/>
        </p:nvSpPr>
        <p:spPr bwMode="auto">
          <a:xfrm>
            <a:off x="7172325" y="3243263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AX18</a:t>
            </a:r>
            <a:endParaRPr lang="en-US"/>
          </a:p>
        </p:txBody>
      </p:sp>
      <p:sp>
        <p:nvSpPr>
          <p:cNvPr id="2214" name="Rectangle 175"/>
          <p:cNvSpPr>
            <a:spLocks noChangeArrowheads="1"/>
          </p:cNvSpPr>
          <p:nvPr/>
        </p:nvSpPr>
        <p:spPr bwMode="auto">
          <a:xfrm>
            <a:off x="8615363" y="3619500"/>
            <a:ext cx="228600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5" name="Text Box 174"/>
          <p:cNvSpPr txBox="1">
            <a:spLocks noChangeArrowheads="1"/>
          </p:cNvSpPr>
          <p:nvPr/>
        </p:nvSpPr>
        <p:spPr bwMode="auto">
          <a:xfrm>
            <a:off x="8540750" y="3602038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AAH</a:t>
            </a:r>
            <a:endParaRPr lang="en-US"/>
          </a:p>
        </p:txBody>
      </p:sp>
      <p:sp>
        <p:nvSpPr>
          <p:cNvPr id="2216" name="Text Box 176"/>
          <p:cNvSpPr txBox="1">
            <a:spLocks noChangeArrowheads="1"/>
          </p:cNvSpPr>
          <p:nvPr/>
        </p:nvSpPr>
        <p:spPr bwMode="auto">
          <a:xfrm>
            <a:off x="6677025" y="3233738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EYS</a:t>
            </a:r>
            <a:endParaRPr lang="en-US"/>
          </a:p>
        </p:txBody>
      </p:sp>
      <p:sp>
        <p:nvSpPr>
          <p:cNvPr id="2219" name="Text Box 179"/>
          <p:cNvSpPr txBox="1">
            <a:spLocks noChangeArrowheads="1"/>
          </p:cNvSpPr>
          <p:nvPr/>
        </p:nvSpPr>
        <p:spPr bwMode="auto">
          <a:xfrm>
            <a:off x="6257925" y="3270250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EUP</a:t>
            </a:r>
            <a:endParaRPr lang="en-US"/>
          </a:p>
        </p:txBody>
      </p:sp>
      <p:sp>
        <p:nvSpPr>
          <p:cNvPr id="2220" name="Text Box 180"/>
          <p:cNvSpPr txBox="1">
            <a:spLocks noChangeArrowheads="1"/>
          </p:cNvSpPr>
          <p:nvPr/>
        </p:nvSpPr>
        <p:spPr bwMode="auto">
          <a:xfrm>
            <a:off x="5548313" y="3200400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CON</a:t>
            </a:r>
            <a:endParaRPr lang="en-US"/>
          </a:p>
        </p:txBody>
      </p:sp>
      <p:sp>
        <p:nvSpPr>
          <p:cNvPr id="2221" name="Text Box 181"/>
          <p:cNvSpPr txBox="1">
            <a:spLocks noChangeArrowheads="1"/>
          </p:cNvSpPr>
          <p:nvPr/>
        </p:nvSpPr>
        <p:spPr bwMode="auto">
          <a:xfrm>
            <a:off x="5538788" y="3486150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COP</a:t>
            </a:r>
            <a:endParaRPr lang="en-US"/>
          </a:p>
        </p:txBody>
      </p:sp>
      <p:sp>
        <p:nvSpPr>
          <p:cNvPr id="2222" name="Text Box 183"/>
          <p:cNvSpPr txBox="1">
            <a:spLocks noChangeArrowheads="1"/>
          </p:cNvSpPr>
          <p:nvPr/>
        </p:nvSpPr>
        <p:spPr bwMode="auto">
          <a:xfrm>
            <a:off x="6276975" y="3448050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14</a:t>
            </a:r>
            <a:endParaRPr lang="en-US"/>
          </a:p>
        </p:txBody>
      </p:sp>
      <p:sp>
        <p:nvSpPr>
          <p:cNvPr id="2223" name="Text Box 186"/>
          <p:cNvSpPr txBox="1">
            <a:spLocks noChangeArrowheads="1"/>
          </p:cNvSpPr>
          <p:nvPr/>
        </p:nvSpPr>
        <p:spPr bwMode="auto">
          <a:xfrm>
            <a:off x="6164251" y="4169993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15E</a:t>
            </a:r>
            <a:endParaRPr lang="en-US" dirty="0"/>
          </a:p>
        </p:txBody>
      </p:sp>
      <p:sp>
        <p:nvSpPr>
          <p:cNvPr id="2224" name="Text Box 187"/>
          <p:cNvSpPr txBox="1">
            <a:spLocks noChangeArrowheads="1"/>
          </p:cNvSpPr>
          <p:nvPr/>
        </p:nvSpPr>
        <p:spPr bwMode="auto">
          <a:xfrm>
            <a:off x="5553075" y="3900488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MSC</a:t>
            </a:r>
            <a:endParaRPr lang="en-US"/>
          </a:p>
        </p:txBody>
      </p:sp>
      <p:sp>
        <p:nvSpPr>
          <p:cNvPr id="2225" name="Text Box 188"/>
          <p:cNvSpPr txBox="1">
            <a:spLocks noChangeArrowheads="1"/>
          </p:cNvSpPr>
          <p:nvPr/>
        </p:nvSpPr>
        <p:spPr bwMode="auto">
          <a:xfrm>
            <a:off x="6824663" y="4224338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SLC</a:t>
            </a:r>
            <a:endParaRPr lang="en-US"/>
          </a:p>
        </p:txBody>
      </p:sp>
      <p:sp>
        <p:nvSpPr>
          <p:cNvPr id="2226" name="Text Box 189"/>
          <p:cNvSpPr txBox="1">
            <a:spLocks noChangeArrowheads="1"/>
          </p:cNvSpPr>
          <p:nvPr/>
        </p:nvSpPr>
        <p:spPr bwMode="auto">
          <a:xfrm>
            <a:off x="7689850" y="3932238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STA</a:t>
            </a:r>
            <a:endParaRPr lang="en-US"/>
          </a:p>
        </p:txBody>
      </p:sp>
      <p:sp>
        <p:nvSpPr>
          <p:cNvPr id="2227" name="Text Box 190"/>
          <p:cNvSpPr txBox="1">
            <a:spLocks noChangeArrowheads="1"/>
          </p:cNvSpPr>
          <p:nvPr/>
        </p:nvSpPr>
        <p:spPr bwMode="auto">
          <a:xfrm>
            <a:off x="7681913" y="4160838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STA</a:t>
            </a:r>
            <a:endParaRPr lang="en-US"/>
          </a:p>
        </p:txBody>
      </p:sp>
      <p:sp>
        <p:nvSpPr>
          <p:cNvPr id="2228" name="Text Box 191"/>
          <p:cNvSpPr txBox="1">
            <a:spLocks noChangeArrowheads="1"/>
          </p:cNvSpPr>
          <p:nvPr/>
        </p:nvSpPr>
        <p:spPr bwMode="auto">
          <a:xfrm rot="16200000">
            <a:off x="7656092" y="4368895"/>
            <a:ext cx="457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" b="1" dirty="0"/>
              <a:t>RMH</a:t>
            </a:r>
            <a:endParaRPr lang="en-US" sz="500" dirty="0"/>
          </a:p>
        </p:txBody>
      </p:sp>
      <p:sp>
        <p:nvSpPr>
          <p:cNvPr id="2231" name="Text Box 194"/>
          <p:cNvSpPr txBox="1">
            <a:spLocks noChangeArrowheads="1"/>
          </p:cNvSpPr>
          <p:nvPr/>
        </p:nvSpPr>
        <p:spPr bwMode="auto">
          <a:xfrm>
            <a:off x="7811962" y="4755859"/>
            <a:ext cx="457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" b="1" dirty="0"/>
              <a:t>VRC</a:t>
            </a:r>
            <a:endParaRPr lang="en-US" sz="500" dirty="0"/>
          </a:p>
        </p:txBody>
      </p:sp>
      <p:sp>
        <p:nvSpPr>
          <p:cNvPr id="2234" name="Text Box 197"/>
          <p:cNvSpPr txBox="1">
            <a:spLocks noChangeArrowheads="1"/>
          </p:cNvSpPr>
          <p:nvPr/>
        </p:nvSpPr>
        <p:spPr bwMode="auto">
          <a:xfrm>
            <a:off x="6681788" y="5033963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19</a:t>
            </a:r>
            <a:endParaRPr lang="en-US"/>
          </a:p>
        </p:txBody>
      </p:sp>
      <p:sp>
        <p:nvSpPr>
          <p:cNvPr id="2239" name="Text Box 203"/>
          <p:cNvSpPr txBox="1">
            <a:spLocks noChangeArrowheads="1"/>
          </p:cNvSpPr>
          <p:nvPr/>
        </p:nvSpPr>
        <p:spPr bwMode="auto">
          <a:xfrm>
            <a:off x="7586663" y="5595938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AX7</a:t>
            </a:r>
            <a:endParaRPr lang="en-US"/>
          </a:p>
        </p:txBody>
      </p:sp>
      <p:sp>
        <p:nvSpPr>
          <p:cNvPr id="2240" name="Text Box 204"/>
          <p:cNvSpPr txBox="1">
            <a:spLocks noChangeArrowheads="1"/>
          </p:cNvSpPr>
          <p:nvPr/>
        </p:nvSpPr>
        <p:spPr bwMode="auto">
          <a:xfrm>
            <a:off x="4563316" y="5010991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 dirty="0"/>
              <a:t>AX10</a:t>
            </a:r>
            <a:endParaRPr lang="en-US" dirty="0"/>
          </a:p>
        </p:txBody>
      </p:sp>
      <p:sp>
        <p:nvSpPr>
          <p:cNvPr id="2244" name="Text Box 208"/>
          <p:cNvSpPr txBox="1">
            <a:spLocks noChangeArrowheads="1"/>
          </p:cNvSpPr>
          <p:nvPr/>
        </p:nvSpPr>
        <p:spPr bwMode="auto">
          <a:xfrm>
            <a:off x="5001946" y="4422864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 dirty="0"/>
              <a:t>ARS</a:t>
            </a:r>
            <a:endParaRPr lang="en-US" dirty="0"/>
          </a:p>
        </p:txBody>
      </p:sp>
      <p:sp>
        <p:nvSpPr>
          <p:cNvPr id="2245" name="Text Box 209"/>
          <p:cNvSpPr txBox="1">
            <a:spLocks noChangeArrowheads="1"/>
          </p:cNvSpPr>
          <p:nvPr/>
        </p:nvSpPr>
        <p:spPr bwMode="auto">
          <a:xfrm>
            <a:off x="4476750" y="4405313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CUP</a:t>
            </a:r>
            <a:endParaRPr lang="en-US"/>
          </a:p>
        </p:txBody>
      </p:sp>
      <p:sp>
        <p:nvSpPr>
          <p:cNvPr id="2246" name="Text Box 210"/>
          <p:cNvSpPr txBox="1">
            <a:spLocks noChangeArrowheads="1"/>
          </p:cNvSpPr>
          <p:nvPr/>
        </p:nvSpPr>
        <p:spPr bwMode="auto">
          <a:xfrm>
            <a:off x="6324600" y="4114800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 smtClean="0"/>
              <a:t>04</a:t>
            </a:r>
            <a:endParaRPr lang="en-US" dirty="0"/>
          </a:p>
        </p:txBody>
      </p:sp>
      <p:sp>
        <p:nvSpPr>
          <p:cNvPr id="2247" name="Text Box 211"/>
          <p:cNvSpPr txBox="1">
            <a:spLocks noChangeArrowheads="1"/>
          </p:cNvSpPr>
          <p:nvPr/>
        </p:nvSpPr>
        <p:spPr bwMode="auto">
          <a:xfrm>
            <a:off x="5618163" y="4733925"/>
            <a:ext cx="457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" b="1" dirty="0"/>
              <a:t>GSW</a:t>
            </a:r>
            <a:endParaRPr lang="en-US" sz="500" dirty="0"/>
          </a:p>
        </p:txBody>
      </p:sp>
      <p:sp>
        <p:nvSpPr>
          <p:cNvPr id="2248" name="Text Box 212"/>
          <p:cNvSpPr txBox="1">
            <a:spLocks noChangeArrowheads="1"/>
          </p:cNvSpPr>
          <p:nvPr/>
        </p:nvSpPr>
        <p:spPr bwMode="auto">
          <a:xfrm rot="-5400000">
            <a:off x="4660370" y="4365927"/>
            <a:ext cx="457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 dirty="0"/>
              <a:t>35</a:t>
            </a:r>
            <a:endParaRPr lang="en-US" sz="600" dirty="0"/>
          </a:p>
        </p:txBody>
      </p:sp>
      <p:sp>
        <p:nvSpPr>
          <p:cNvPr id="2249" name="Text Box 213"/>
          <p:cNvSpPr txBox="1">
            <a:spLocks noChangeArrowheads="1"/>
          </p:cNvSpPr>
          <p:nvPr/>
        </p:nvSpPr>
        <p:spPr bwMode="auto">
          <a:xfrm>
            <a:off x="4195763" y="4281488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34</a:t>
            </a:r>
            <a:endParaRPr lang="en-US"/>
          </a:p>
        </p:txBody>
      </p:sp>
      <p:sp>
        <p:nvSpPr>
          <p:cNvPr id="2250" name="Text Box 214"/>
          <p:cNvSpPr txBox="1">
            <a:spLocks noChangeArrowheads="1"/>
          </p:cNvSpPr>
          <p:nvPr/>
        </p:nvSpPr>
        <p:spPr bwMode="auto">
          <a:xfrm>
            <a:off x="5006975" y="3157538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PYH</a:t>
            </a:r>
            <a:endParaRPr lang="en-US"/>
          </a:p>
        </p:txBody>
      </p:sp>
      <p:sp>
        <p:nvSpPr>
          <p:cNvPr id="2251" name="Text Box 215"/>
          <p:cNvSpPr txBox="1">
            <a:spLocks noChangeArrowheads="1"/>
          </p:cNvSpPr>
          <p:nvPr/>
        </p:nvSpPr>
        <p:spPr bwMode="auto">
          <a:xfrm>
            <a:off x="4516438" y="3149600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ECI</a:t>
            </a:r>
            <a:endParaRPr lang="en-US"/>
          </a:p>
        </p:txBody>
      </p:sp>
      <p:sp>
        <p:nvSpPr>
          <p:cNvPr id="2252" name="Text Box 216"/>
          <p:cNvSpPr txBox="1">
            <a:spLocks noChangeArrowheads="1"/>
          </p:cNvSpPr>
          <p:nvPr/>
        </p:nvSpPr>
        <p:spPr bwMode="auto">
          <a:xfrm>
            <a:off x="4792663" y="3192463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ESH</a:t>
            </a:r>
            <a:endParaRPr lang="en-US"/>
          </a:p>
        </p:txBody>
      </p:sp>
      <p:sp>
        <p:nvSpPr>
          <p:cNvPr id="2253" name="Text Box 217"/>
          <p:cNvSpPr txBox="1">
            <a:spLocks noChangeArrowheads="1"/>
          </p:cNvSpPr>
          <p:nvPr/>
        </p:nvSpPr>
        <p:spPr bwMode="auto">
          <a:xfrm rot="-5400000">
            <a:off x="4910138" y="3576638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WHM</a:t>
            </a:r>
            <a:endParaRPr lang="en-US"/>
          </a:p>
        </p:txBody>
      </p:sp>
      <p:sp>
        <p:nvSpPr>
          <p:cNvPr id="2254" name="Text Box 218"/>
          <p:cNvSpPr txBox="1">
            <a:spLocks noChangeArrowheads="1"/>
          </p:cNvSpPr>
          <p:nvPr/>
        </p:nvSpPr>
        <p:spPr bwMode="auto">
          <a:xfrm>
            <a:off x="4943475" y="4024313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BTH</a:t>
            </a:r>
            <a:endParaRPr lang="en-US"/>
          </a:p>
        </p:txBody>
      </p:sp>
      <p:sp>
        <p:nvSpPr>
          <p:cNvPr id="2255" name="Text Box 219"/>
          <p:cNvSpPr txBox="1">
            <a:spLocks noChangeArrowheads="1"/>
          </p:cNvSpPr>
          <p:nvPr/>
        </p:nvSpPr>
        <p:spPr bwMode="auto">
          <a:xfrm>
            <a:off x="4457700" y="4013200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LTC</a:t>
            </a:r>
            <a:endParaRPr lang="en-US"/>
          </a:p>
        </p:txBody>
      </p:sp>
      <p:sp>
        <p:nvSpPr>
          <p:cNvPr id="2256" name="Text Box 220"/>
          <p:cNvSpPr txBox="1">
            <a:spLocks noChangeArrowheads="1"/>
          </p:cNvSpPr>
          <p:nvPr/>
        </p:nvSpPr>
        <p:spPr bwMode="auto">
          <a:xfrm>
            <a:off x="4086225" y="4038600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SSP</a:t>
            </a:r>
            <a:endParaRPr lang="en-US"/>
          </a:p>
        </p:txBody>
      </p:sp>
      <p:sp>
        <p:nvSpPr>
          <p:cNvPr id="2257" name="Text Box 221"/>
          <p:cNvSpPr txBox="1">
            <a:spLocks noChangeArrowheads="1"/>
          </p:cNvSpPr>
          <p:nvPr/>
        </p:nvSpPr>
        <p:spPr bwMode="auto">
          <a:xfrm>
            <a:off x="4038600" y="2995613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 dirty="0"/>
              <a:t>HLC</a:t>
            </a:r>
            <a:endParaRPr lang="en-US" dirty="0"/>
          </a:p>
        </p:txBody>
      </p:sp>
      <p:sp>
        <p:nvSpPr>
          <p:cNvPr id="2259" name="Text Box 223"/>
          <p:cNvSpPr txBox="1">
            <a:spLocks noChangeArrowheads="1"/>
          </p:cNvSpPr>
          <p:nvPr/>
        </p:nvSpPr>
        <p:spPr bwMode="auto">
          <a:xfrm>
            <a:off x="3167063" y="3200400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SWH</a:t>
            </a:r>
            <a:endParaRPr lang="en-US"/>
          </a:p>
        </p:txBody>
      </p:sp>
      <p:sp>
        <p:nvSpPr>
          <p:cNvPr id="2260" name="Text Box 224"/>
          <p:cNvSpPr txBox="1">
            <a:spLocks noChangeArrowheads="1"/>
          </p:cNvSpPr>
          <p:nvPr/>
        </p:nvSpPr>
        <p:spPr bwMode="auto">
          <a:xfrm>
            <a:off x="2444750" y="3275013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DRC</a:t>
            </a:r>
            <a:endParaRPr lang="en-US"/>
          </a:p>
        </p:txBody>
      </p:sp>
      <p:sp>
        <p:nvSpPr>
          <p:cNvPr id="2261" name="Text Box 225"/>
          <p:cNvSpPr txBox="1">
            <a:spLocks noChangeArrowheads="1"/>
          </p:cNvSpPr>
          <p:nvPr/>
        </p:nvSpPr>
        <p:spPr bwMode="auto">
          <a:xfrm>
            <a:off x="2443163" y="3829050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DRCII</a:t>
            </a:r>
            <a:endParaRPr lang="en-US"/>
          </a:p>
        </p:txBody>
      </p:sp>
      <p:sp>
        <p:nvSpPr>
          <p:cNvPr id="2262" name="Text Box 226"/>
          <p:cNvSpPr txBox="1">
            <a:spLocks noChangeArrowheads="1"/>
          </p:cNvSpPr>
          <p:nvPr/>
        </p:nvSpPr>
        <p:spPr bwMode="auto">
          <a:xfrm>
            <a:off x="3181350" y="3970338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02</a:t>
            </a:r>
            <a:endParaRPr lang="en-US" sz="800"/>
          </a:p>
        </p:txBody>
      </p:sp>
      <p:sp>
        <p:nvSpPr>
          <p:cNvPr id="2264" name="Text Box 228"/>
          <p:cNvSpPr txBox="1">
            <a:spLocks noChangeArrowheads="1"/>
          </p:cNvSpPr>
          <p:nvPr/>
        </p:nvSpPr>
        <p:spPr bwMode="auto">
          <a:xfrm>
            <a:off x="3571875" y="3633788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DOC</a:t>
            </a:r>
            <a:endParaRPr lang="en-US"/>
          </a:p>
        </p:txBody>
      </p:sp>
      <p:sp>
        <p:nvSpPr>
          <p:cNvPr id="2265" name="Text Box 229"/>
          <p:cNvSpPr txBox="1">
            <a:spLocks noChangeArrowheads="1"/>
          </p:cNvSpPr>
          <p:nvPr/>
        </p:nvSpPr>
        <p:spPr bwMode="auto">
          <a:xfrm>
            <a:off x="4167188" y="3733800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UT4</a:t>
            </a:r>
            <a:endParaRPr lang="en-US"/>
          </a:p>
        </p:txBody>
      </p:sp>
      <p:sp>
        <p:nvSpPr>
          <p:cNvPr id="2266" name="Text Box 230"/>
          <p:cNvSpPr txBox="1">
            <a:spLocks noChangeArrowheads="1"/>
          </p:cNvSpPr>
          <p:nvPr/>
        </p:nvSpPr>
        <p:spPr bwMode="auto">
          <a:xfrm>
            <a:off x="4148138" y="3400425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UT3</a:t>
            </a:r>
            <a:endParaRPr lang="en-US"/>
          </a:p>
        </p:txBody>
      </p:sp>
      <p:sp>
        <p:nvSpPr>
          <p:cNvPr id="2267" name="Text Box 231"/>
          <p:cNvSpPr txBox="1">
            <a:spLocks noChangeArrowheads="1"/>
          </p:cNvSpPr>
          <p:nvPr/>
        </p:nvSpPr>
        <p:spPr bwMode="auto">
          <a:xfrm>
            <a:off x="4362450" y="3609975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UT2</a:t>
            </a:r>
            <a:endParaRPr lang="en-US"/>
          </a:p>
        </p:txBody>
      </p:sp>
      <p:sp>
        <p:nvSpPr>
          <p:cNvPr id="2268" name="Text Box 232"/>
          <p:cNvSpPr txBox="1">
            <a:spLocks noChangeArrowheads="1"/>
          </p:cNvSpPr>
          <p:nvPr/>
        </p:nvSpPr>
        <p:spPr bwMode="auto">
          <a:xfrm rot="-5400000">
            <a:off x="4622800" y="3548063"/>
            <a:ext cx="3905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/>
              <a:t>UT1</a:t>
            </a:r>
            <a:endParaRPr lang="en-US" sz="400"/>
          </a:p>
        </p:txBody>
      </p:sp>
      <p:sp>
        <p:nvSpPr>
          <p:cNvPr id="2269" name="Text Box 233"/>
          <p:cNvSpPr txBox="1">
            <a:spLocks noChangeArrowheads="1"/>
          </p:cNvSpPr>
          <p:nvPr/>
        </p:nvSpPr>
        <p:spPr bwMode="auto">
          <a:xfrm>
            <a:off x="4019550" y="433705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/>
              <a:t>SKH</a:t>
            </a:r>
            <a:endParaRPr lang="en-US" sz="400"/>
          </a:p>
        </p:txBody>
      </p:sp>
      <p:sp>
        <p:nvSpPr>
          <p:cNvPr id="2274" name="Text Box 238"/>
          <p:cNvSpPr txBox="1">
            <a:spLocks noChangeArrowheads="1"/>
          </p:cNvSpPr>
          <p:nvPr/>
        </p:nvSpPr>
        <p:spPr bwMode="auto">
          <a:xfrm>
            <a:off x="3695700" y="3124200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24</a:t>
            </a:r>
            <a:endParaRPr lang="en-US"/>
          </a:p>
        </p:txBody>
      </p:sp>
      <p:sp>
        <p:nvSpPr>
          <p:cNvPr id="2275" name="Text Box 240"/>
          <p:cNvSpPr txBox="1">
            <a:spLocks noChangeArrowheads="1"/>
          </p:cNvSpPr>
          <p:nvPr/>
        </p:nvSpPr>
        <p:spPr bwMode="auto">
          <a:xfrm>
            <a:off x="5867400" y="4038600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38</a:t>
            </a:r>
            <a:endParaRPr lang="en-US"/>
          </a:p>
        </p:txBody>
      </p:sp>
      <p:sp>
        <p:nvSpPr>
          <p:cNvPr id="2276" name="Text Box 241"/>
          <p:cNvSpPr txBox="1">
            <a:spLocks noChangeArrowheads="1"/>
          </p:cNvSpPr>
          <p:nvPr/>
        </p:nvSpPr>
        <p:spPr bwMode="auto">
          <a:xfrm>
            <a:off x="6294407" y="4873147"/>
            <a:ext cx="457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" b="1" dirty="0"/>
              <a:t>GDS</a:t>
            </a:r>
            <a:endParaRPr lang="en-US" sz="500" dirty="0"/>
          </a:p>
        </p:txBody>
      </p:sp>
      <p:sp>
        <p:nvSpPr>
          <p:cNvPr id="2277" name="Freeform 242"/>
          <p:cNvSpPr>
            <a:spLocks/>
          </p:cNvSpPr>
          <p:nvPr/>
        </p:nvSpPr>
        <p:spPr bwMode="auto">
          <a:xfrm>
            <a:off x="3657600" y="1638300"/>
            <a:ext cx="57150" cy="114300"/>
          </a:xfrm>
          <a:custGeom>
            <a:avLst/>
            <a:gdLst>
              <a:gd name="T0" fmla="*/ 0 w 36"/>
              <a:gd name="T1" fmla="*/ 0 h 72"/>
              <a:gd name="T2" fmla="*/ 0 w 36"/>
              <a:gd name="T3" fmla="*/ 42862 h 72"/>
              <a:gd name="T4" fmla="*/ 0 w 36"/>
              <a:gd name="T5" fmla="*/ 109538 h 72"/>
              <a:gd name="T6" fmla="*/ 57150 w 36"/>
              <a:gd name="T7" fmla="*/ 114300 h 72"/>
              <a:gd name="T8" fmla="*/ 52388 w 36"/>
              <a:gd name="T9" fmla="*/ 4762 h 72"/>
              <a:gd name="T10" fmla="*/ 0 w 36"/>
              <a:gd name="T11" fmla="*/ 0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72"/>
              <a:gd name="T20" fmla="*/ 36 w 36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72">
                <a:moveTo>
                  <a:pt x="0" y="0"/>
                </a:moveTo>
                <a:cubicBezTo>
                  <a:pt x="0" y="9"/>
                  <a:pt x="0" y="18"/>
                  <a:pt x="0" y="27"/>
                </a:cubicBezTo>
                <a:lnTo>
                  <a:pt x="0" y="69"/>
                </a:lnTo>
                <a:lnTo>
                  <a:pt x="36" y="72"/>
                </a:lnTo>
                <a:lnTo>
                  <a:pt x="33" y="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8" name="Freeform 243"/>
          <p:cNvSpPr>
            <a:spLocks/>
          </p:cNvSpPr>
          <p:nvPr/>
        </p:nvSpPr>
        <p:spPr bwMode="auto">
          <a:xfrm>
            <a:off x="7834313" y="5624513"/>
            <a:ext cx="61912" cy="123825"/>
          </a:xfrm>
          <a:custGeom>
            <a:avLst/>
            <a:gdLst>
              <a:gd name="T0" fmla="*/ 0 w 39"/>
              <a:gd name="T1" fmla="*/ 0 h 78"/>
              <a:gd name="T2" fmla="*/ 0 w 39"/>
              <a:gd name="T3" fmla="*/ 119063 h 78"/>
              <a:gd name="T4" fmla="*/ 61912 w 39"/>
              <a:gd name="T5" fmla="*/ 123825 h 78"/>
              <a:gd name="T6" fmla="*/ 61912 w 39"/>
              <a:gd name="T7" fmla="*/ 0 h 78"/>
              <a:gd name="T8" fmla="*/ 0 w 39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78"/>
              <a:gd name="T17" fmla="*/ 39 w 39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78">
                <a:moveTo>
                  <a:pt x="0" y="0"/>
                </a:moveTo>
                <a:lnTo>
                  <a:pt x="0" y="75"/>
                </a:lnTo>
                <a:lnTo>
                  <a:pt x="39" y="78"/>
                </a:ln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9" name="Freeform 244"/>
          <p:cNvSpPr>
            <a:spLocks/>
          </p:cNvSpPr>
          <p:nvPr/>
        </p:nvSpPr>
        <p:spPr bwMode="auto">
          <a:xfrm>
            <a:off x="7823200" y="4813300"/>
            <a:ext cx="155575" cy="161925"/>
          </a:xfrm>
          <a:custGeom>
            <a:avLst/>
            <a:gdLst>
              <a:gd name="T0" fmla="*/ 0 w 98"/>
              <a:gd name="T1" fmla="*/ 3175 h 102"/>
              <a:gd name="T2" fmla="*/ 0 w 98"/>
              <a:gd name="T3" fmla="*/ 120650 h 102"/>
              <a:gd name="T4" fmla="*/ 44450 w 98"/>
              <a:gd name="T5" fmla="*/ 120650 h 102"/>
              <a:gd name="T6" fmla="*/ 63500 w 98"/>
              <a:gd name="T7" fmla="*/ 130175 h 102"/>
              <a:gd name="T8" fmla="*/ 63500 w 98"/>
              <a:gd name="T9" fmla="*/ 161925 h 102"/>
              <a:gd name="T10" fmla="*/ 155575 w 98"/>
              <a:gd name="T11" fmla="*/ 161925 h 102"/>
              <a:gd name="T12" fmla="*/ 155575 w 98"/>
              <a:gd name="T13" fmla="*/ 69850 h 102"/>
              <a:gd name="T14" fmla="*/ 133350 w 98"/>
              <a:gd name="T15" fmla="*/ 73025 h 102"/>
              <a:gd name="T16" fmla="*/ 88900 w 98"/>
              <a:gd name="T17" fmla="*/ 88900 h 102"/>
              <a:gd name="T18" fmla="*/ 60325 w 98"/>
              <a:gd name="T19" fmla="*/ 73025 h 102"/>
              <a:gd name="T20" fmla="*/ 60325 w 98"/>
              <a:gd name="T21" fmla="*/ 0 h 102"/>
              <a:gd name="T22" fmla="*/ 0 w 98"/>
              <a:gd name="T23" fmla="*/ 3175 h 1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8"/>
              <a:gd name="T37" fmla="*/ 0 h 102"/>
              <a:gd name="T38" fmla="*/ 98 w 98"/>
              <a:gd name="T39" fmla="*/ 102 h 10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8" h="102">
                <a:moveTo>
                  <a:pt x="0" y="2"/>
                </a:moveTo>
                <a:lnTo>
                  <a:pt x="0" y="76"/>
                </a:lnTo>
                <a:lnTo>
                  <a:pt x="28" y="76"/>
                </a:lnTo>
                <a:lnTo>
                  <a:pt x="40" y="82"/>
                </a:lnTo>
                <a:lnTo>
                  <a:pt x="40" y="102"/>
                </a:lnTo>
                <a:lnTo>
                  <a:pt x="98" y="102"/>
                </a:lnTo>
                <a:lnTo>
                  <a:pt x="98" y="44"/>
                </a:lnTo>
                <a:lnTo>
                  <a:pt x="84" y="46"/>
                </a:lnTo>
                <a:lnTo>
                  <a:pt x="56" y="56"/>
                </a:lnTo>
                <a:lnTo>
                  <a:pt x="38" y="46"/>
                </a:lnTo>
                <a:lnTo>
                  <a:pt x="38" y="0"/>
                </a:lnTo>
                <a:lnTo>
                  <a:pt x="0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0" name="Freeform 245"/>
          <p:cNvSpPr>
            <a:spLocks/>
          </p:cNvSpPr>
          <p:nvPr/>
        </p:nvSpPr>
        <p:spPr bwMode="auto">
          <a:xfrm>
            <a:off x="4067175" y="3676650"/>
            <a:ext cx="76200" cy="69850"/>
          </a:xfrm>
          <a:custGeom>
            <a:avLst/>
            <a:gdLst>
              <a:gd name="T0" fmla="*/ 0 w 48"/>
              <a:gd name="T1" fmla="*/ 12700 h 44"/>
              <a:gd name="T2" fmla="*/ 19050 w 48"/>
              <a:gd name="T3" fmla="*/ 69850 h 44"/>
              <a:gd name="T4" fmla="*/ 76200 w 48"/>
              <a:gd name="T5" fmla="*/ 50800 h 44"/>
              <a:gd name="T6" fmla="*/ 53975 w 48"/>
              <a:gd name="T7" fmla="*/ 0 h 44"/>
              <a:gd name="T8" fmla="*/ 0 w 48"/>
              <a:gd name="T9" fmla="*/ 12700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4"/>
              <a:gd name="T17" fmla="*/ 48 w 48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4">
                <a:moveTo>
                  <a:pt x="0" y="8"/>
                </a:moveTo>
                <a:lnTo>
                  <a:pt x="12" y="44"/>
                </a:lnTo>
                <a:lnTo>
                  <a:pt x="48" y="32"/>
                </a:lnTo>
                <a:lnTo>
                  <a:pt x="34" y="0"/>
                </a:lnTo>
                <a:lnTo>
                  <a:pt x="0" y="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1" name="Freeform 246"/>
          <p:cNvSpPr>
            <a:spLocks/>
          </p:cNvSpPr>
          <p:nvPr/>
        </p:nvSpPr>
        <p:spPr bwMode="auto">
          <a:xfrm>
            <a:off x="4384675" y="4467225"/>
            <a:ext cx="60325" cy="57150"/>
          </a:xfrm>
          <a:custGeom>
            <a:avLst/>
            <a:gdLst>
              <a:gd name="T0" fmla="*/ 3175 w 38"/>
              <a:gd name="T1" fmla="*/ 0 h 36"/>
              <a:gd name="T2" fmla="*/ 0 w 38"/>
              <a:gd name="T3" fmla="*/ 57150 h 36"/>
              <a:gd name="T4" fmla="*/ 60325 w 38"/>
              <a:gd name="T5" fmla="*/ 57150 h 36"/>
              <a:gd name="T6" fmla="*/ 60325 w 38"/>
              <a:gd name="T7" fmla="*/ 0 h 36"/>
              <a:gd name="T8" fmla="*/ 3175 w 38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6"/>
              <a:gd name="T17" fmla="*/ 38 w 38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6">
                <a:moveTo>
                  <a:pt x="2" y="0"/>
                </a:moveTo>
                <a:lnTo>
                  <a:pt x="0" y="36"/>
                </a:lnTo>
                <a:lnTo>
                  <a:pt x="38" y="36"/>
                </a:lnTo>
                <a:lnTo>
                  <a:pt x="38" y="0"/>
                </a:lnTo>
                <a:lnTo>
                  <a:pt x="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2" name="Rectangle 249"/>
          <p:cNvSpPr>
            <a:spLocks noChangeArrowheads="1"/>
          </p:cNvSpPr>
          <p:nvPr/>
        </p:nvSpPr>
        <p:spPr bwMode="auto">
          <a:xfrm>
            <a:off x="4286250" y="4114800"/>
            <a:ext cx="28575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" name="Freeform 250"/>
          <p:cNvSpPr>
            <a:spLocks/>
          </p:cNvSpPr>
          <p:nvPr/>
        </p:nvSpPr>
        <p:spPr bwMode="auto">
          <a:xfrm>
            <a:off x="4733925" y="2181225"/>
            <a:ext cx="566738" cy="800100"/>
          </a:xfrm>
          <a:custGeom>
            <a:avLst/>
            <a:gdLst>
              <a:gd name="T0" fmla="*/ 0 w 357"/>
              <a:gd name="T1" fmla="*/ 404812 h 504"/>
              <a:gd name="T2" fmla="*/ 0 w 357"/>
              <a:gd name="T3" fmla="*/ 171450 h 504"/>
              <a:gd name="T4" fmla="*/ 204788 w 357"/>
              <a:gd name="T5" fmla="*/ 171450 h 504"/>
              <a:gd name="T6" fmla="*/ 204788 w 357"/>
              <a:gd name="T7" fmla="*/ 0 h 504"/>
              <a:gd name="T8" fmla="*/ 266700 w 357"/>
              <a:gd name="T9" fmla="*/ 0 h 504"/>
              <a:gd name="T10" fmla="*/ 566738 w 357"/>
              <a:gd name="T11" fmla="*/ 190500 h 504"/>
              <a:gd name="T12" fmla="*/ 566738 w 357"/>
              <a:gd name="T13" fmla="*/ 800100 h 504"/>
              <a:gd name="T14" fmla="*/ 290513 w 357"/>
              <a:gd name="T15" fmla="*/ 795338 h 504"/>
              <a:gd name="T16" fmla="*/ 300038 w 357"/>
              <a:gd name="T17" fmla="*/ 409575 h 504"/>
              <a:gd name="T18" fmla="*/ 0 w 357"/>
              <a:gd name="T19" fmla="*/ 404812 h 5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7"/>
              <a:gd name="T31" fmla="*/ 0 h 504"/>
              <a:gd name="T32" fmla="*/ 357 w 357"/>
              <a:gd name="T33" fmla="*/ 504 h 5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7" h="504">
                <a:moveTo>
                  <a:pt x="0" y="255"/>
                </a:moveTo>
                <a:lnTo>
                  <a:pt x="0" y="108"/>
                </a:lnTo>
                <a:lnTo>
                  <a:pt x="129" y="108"/>
                </a:lnTo>
                <a:lnTo>
                  <a:pt x="129" y="0"/>
                </a:lnTo>
                <a:lnTo>
                  <a:pt x="168" y="0"/>
                </a:lnTo>
                <a:lnTo>
                  <a:pt x="357" y="120"/>
                </a:lnTo>
                <a:lnTo>
                  <a:pt x="357" y="504"/>
                </a:lnTo>
                <a:lnTo>
                  <a:pt x="183" y="501"/>
                </a:lnTo>
                <a:lnTo>
                  <a:pt x="189" y="258"/>
                </a:lnTo>
                <a:lnTo>
                  <a:pt x="0" y="25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5" name="Freeform 253"/>
          <p:cNvSpPr>
            <a:spLocks/>
          </p:cNvSpPr>
          <p:nvPr/>
        </p:nvSpPr>
        <p:spPr bwMode="auto">
          <a:xfrm>
            <a:off x="4157663" y="3267075"/>
            <a:ext cx="338137" cy="57150"/>
          </a:xfrm>
          <a:custGeom>
            <a:avLst/>
            <a:gdLst>
              <a:gd name="T0" fmla="*/ 0 w 213"/>
              <a:gd name="T1" fmla="*/ 0 h 36"/>
              <a:gd name="T2" fmla="*/ 0 w 213"/>
              <a:gd name="T3" fmla="*/ 57150 h 36"/>
              <a:gd name="T4" fmla="*/ 338137 w 213"/>
              <a:gd name="T5" fmla="*/ 57150 h 36"/>
              <a:gd name="T6" fmla="*/ 338137 w 213"/>
              <a:gd name="T7" fmla="*/ 0 h 36"/>
              <a:gd name="T8" fmla="*/ 0 w 213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"/>
              <a:gd name="T16" fmla="*/ 0 h 36"/>
              <a:gd name="T17" fmla="*/ 213 w 213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" h="36">
                <a:moveTo>
                  <a:pt x="0" y="0"/>
                </a:moveTo>
                <a:lnTo>
                  <a:pt x="0" y="36"/>
                </a:lnTo>
                <a:lnTo>
                  <a:pt x="213" y="36"/>
                </a:lnTo>
                <a:lnTo>
                  <a:pt x="213" y="0"/>
                </a:lnTo>
                <a:lnTo>
                  <a:pt x="0" y="0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6" name="Text Box 256"/>
          <p:cNvSpPr txBox="1">
            <a:spLocks noChangeArrowheads="1"/>
          </p:cNvSpPr>
          <p:nvPr/>
        </p:nvSpPr>
        <p:spPr bwMode="auto">
          <a:xfrm>
            <a:off x="8386293" y="6540321"/>
            <a:ext cx="5333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" b="1" dirty="0" smtClean="0"/>
              <a:t>REVISED  05/21/2013</a:t>
            </a:r>
            <a:endParaRPr lang="en-US" sz="500" b="1" dirty="0"/>
          </a:p>
        </p:txBody>
      </p:sp>
      <p:sp>
        <p:nvSpPr>
          <p:cNvPr id="2287" name="Rectangle 257"/>
          <p:cNvSpPr>
            <a:spLocks noChangeArrowheads="1"/>
          </p:cNvSpPr>
          <p:nvPr/>
        </p:nvSpPr>
        <p:spPr bwMode="auto">
          <a:xfrm>
            <a:off x="6062663" y="4324350"/>
            <a:ext cx="123825" cy="74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8" name="Freeform 258"/>
          <p:cNvSpPr>
            <a:spLocks/>
          </p:cNvSpPr>
          <p:nvPr/>
        </p:nvSpPr>
        <p:spPr bwMode="auto">
          <a:xfrm>
            <a:off x="6062663" y="4329113"/>
            <a:ext cx="157162" cy="57150"/>
          </a:xfrm>
          <a:custGeom>
            <a:avLst/>
            <a:gdLst>
              <a:gd name="T0" fmla="*/ 0 w 99"/>
              <a:gd name="T1" fmla="*/ 4762 h 36"/>
              <a:gd name="T2" fmla="*/ 0 w 99"/>
              <a:gd name="T3" fmla="*/ 57150 h 36"/>
              <a:gd name="T4" fmla="*/ 95250 w 99"/>
              <a:gd name="T5" fmla="*/ 57150 h 36"/>
              <a:gd name="T6" fmla="*/ 90487 w 99"/>
              <a:gd name="T7" fmla="*/ 0 h 36"/>
              <a:gd name="T8" fmla="*/ 157162 w 99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"/>
              <a:gd name="T16" fmla="*/ 0 h 36"/>
              <a:gd name="T17" fmla="*/ 99 w 99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" h="36">
                <a:moveTo>
                  <a:pt x="0" y="3"/>
                </a:moveTo>
                <a:lnTo>
                  <a:pt x="0" y="36"/>
                </a:lnTo>
                <a:lnTo>
                  <a:pt x="60" y="36"/>
                </a:lnTo>
                <a:lnTo>
                  <a:pt x="57" y="0"/>
                </a:lnTo>
                <a:lnTo>
                  <a:pt x="9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9" name="Rectangle 259"/>
          <p:cNvSpPr>
            <a:spLocks noChangeArrowheads="1"/>
          </p:cNvSpPr>
          <p:nvPr/>
        </p:nvSpPr>
        <p:spPr bwMode="auto">
          <a:xfrm>
            <a:off x="6053138" y="4676775"/>
            <a:ext cx="161925" cy="166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0" name="Rectangle 260"/>
          <p:cNvSpPr>
            <a:spLocks noChangeArrowheads="1"/>
          </p:cNvSpPr>
          <p:nvPr/>
        </p:nvSpPr>
        <p:spPr bwMode="auto">
          <a:xfrm>
            <a:off x="6053138" y="4929188"/>
            <a:ext cx="138112" cy="80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2" name="Text Box 264"/>
          <p:cNvSpPr txBox="1">
            <a:spLocks noChangeArrowheads="1"/>
          </p:cNvSpPr>
          <p:nvPr/>
        </p:nvSpPr>
        <p:spPr bwMode="auto">
          <a:xfrm>
            <a:off x="7350125" y="3944938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15S</a:t>
            </a:r>
            <a:endParaRPr lang="en-US" dirty="0"/>
          </a:p>
        </p:txBody>
      </p:sp>
      <p:sp>
        <p:nvSpPr>
          <p:cNvPr id="2293" name="Text Box 265"/>
          <p:cNvSpPr txBox="1">
            <a:spLocks noChangeArrowheads="1"/>
          </p:cNvSpPr>
          <p:nvPr/>
        </p:nvSpPr>
        <p:spPr bwMode="auto">
          <a:xfrm>
            <a:off x="6161565" y="4149187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 smtClean="0"/>
              <a:t>65</a:t>
            </a:r>
            <a:endParaRPr lang="en-US" dirty="0"/>
          </a:p>
        </p:txBody>
      </p:sp>
      <p:sp>
        <p:nvSpPr>
          <p:cNvPr id="2294" name="Rectangle 272"/>
          <p:cNvSpPr>
            <a:spLocks noChangeArrowheads="1"/>
          </p:cNvSpPr>
          <p:nvPr/>
        </p:nvSpPr>
        <p:spPr bwMode="auto">
          <a:xfrm>
            <a:off x="5048250" y="2374900"/>
            <a:ext cx="247650" cy="59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5" name="Text Box 168"/>
          <p:cNvSpPr txBox="1">
            <a:spLocks noChangeArrowheads="1"/>
          </p:cNvSpPr>
          <p:nvPr/>
        </p:nvSpPr>
        <p:spPr bwMode="auto">
          <a:xfrm>
            <a:off x="5021263" y="2544763"/>
            <a:ext cx="3444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01</a:t>
            </a:r>
            <a:endParaRPr lang="en-US"/>
          </a:p>
        </p:txBody>
      </p:sp>
      <p:sp>
        <p:nvSpPr>
          <p:cNvPr id="2296" name="Text Box 273"/>
          <p:cNvSpPr txBox="1">
            <a:spLocks noChangeArrowheads="1"/>
          </p:cNvSpPr>
          <p:nvPr/>
        </p:nvSpPr>
        <p:spPr bwMode="auto">
          <a:xfrm>
            <a:off x="4718963" y="2330414"/>
            <a:ext cx="344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 dirty="0" smtClean="0"/>
              <a:t>1B   </a:t>
            </a:r>
            <a:r>
              <a:rPr lang="en-US" sz="600" b="1" dirty="0"/>
              <a:t>1C</a:t>
            </a:r>
            <a:endParaRPr lang="en-US" sz="600" dirty="0"/>
          </a:p>
        </p:txBody>
      </p:sp>
      <p:sp>
        <p:nvSpPr>
          <p:cNvPr id="2297" name="Line 274"/>
          <p:cNvSpPr>
            <a:spLocks noChangeShapeType="1"/>
          </p:cNvSpPr>
          <p:nvPr/>
        </p:nvSpPr>
        <p:spPr bwMode="auto">
          <a:xfrm>
            <a:off x="4933950" y="2292350"/>
            <a:ext cx="0" cy="209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8" name="Text Box 275"/>
          <p:cNvSpPr txBox="1">
            <a:spLocks noChangeArrowheads="1"/>
          </p:cNvSpPr>
          <p:nvPr/>
        </p:nvSpPr>
        <p:spPr bwMode="auto">
          <a:xfrm>
            <a:off x="4876800" y="2220913"/>
            <a:ext cx="482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 dirty="0"/>
              <a:t>UNDER</a:t>
            </a:r>
            <a:endParaRPr lang="en-US" sz="600" dirty="0"/>
          </a:p>
        </p:txBody>
      </p:sp>
      <p:sp>
        <p:nvSpPr>
          <p:cNvPr id="2299" name="Freeform 276"/>
          <p:cNvSpPr>
            <a:spLocks/>
          </p:cNvSpPr>
          <p:nvPr/>
        </p:nvSpPr>
        <p:spPr bwMode="auto">
          <a:xfrm>
            <a:off x="4527550" y="1917700"/>
            <a:ext cx="565150" cy="209550"/>
          </a:xfrm>
          <a:custGeom>
            <a:avLst/>
            <a:gdLst>
              <a:gd name="T0" fmla="*/ 0 w 356"/>
              <a:gd name="T1" fmla="*/ 0 h 132"/>
              <a:gd name="T2" fmla="*/ 0 w 356"/>
              <a:gd name="T3" fmla="*/ 209550 h 132"/>
              <a:gd name="T4" fmla="*/ 565150 w 356"/>
              <a:gd name="T5" fmla="*/ 209550 h 132"/>
              <a:gd name="T6" fmla="*/ 565150 w 356"/>
              <a:gd name="T7" fmla="*/ 50800 h 132"/>
              <a:gd name="T8" fmla="*/ 520700 w 356"/>
              <a:gd name="T9" fmla="*/ 0 h 132"/>
              <a:gd name="T10" fmla="*/ 0 w 356"/>
              <a:gd name="T11" fmla="*/ 0 h 1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6"/>
              <a:gd name="T19" fmla="*/ 0 h 132"/>
              <a:gd name="T20" fmla="*/ 356 w 356"/>
              <a:gd name="T21" fmla="*/ 132 h 1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6" h="132">
                <a:moveTo>
                  <a:pt x="0" y="0"/>
                </a:moveTo>
                <a:lnTo>
                  <a:pt x="0" y="132"/>
                </a:lnTo>
                <a:lnTo>
                  <a:pt x="356" y="132"/>
                </a:lnTo>
                <a:lnTo>
                  <a:pt x="356" y="32"/>
                </a:lnTo>
                <a:lnTo>
                  <a:pt x="328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0" name="Text Box 278"/>
          <p:cNvSpPr txBox="1">
            <a:spLocks noChangeArrowheads="1"/>
          </p:cNvSpPr>
          <p:nvPr/>
        </p:nvSpPr>
        <p:spPr bwMode="auto">
          <a:xfrm>
            <a:off x="4589463" y="1909763"/>
            <a:ext cx="4778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>
                <a:solidFill>
                  <a:schemeClr val="bg1"/>
                </a:solidFill>
              </a:rPr>
              <a:t>ST-E</a:t>
            </a:r>
            <a:endParaRPr lang="en-US" sz="600">
              <a:solidFill>
                <a:schemeClr val="bg1"/>
              </a:solidFill>
            </a:endParaRPr>
          </a:p>
        </p:txBody>
      </p:sp>
      <p:sp>
        <p:nvSpPr>
          <p:cNvPr id="2301" name="Text Box 279"/>
          <p:cNvSpPr txBox="1">
            <a:spLocks noChangeArrowheads="1"/>
          </p:cNvSpPr>
          <p:nvPr/>
        </p:nvSpPr>
        <p:spPr bwMode="auto">
          <a:xfrm>
            <a:off x="3921125" y="2170113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46</a:t>
            </a:r>
            <a:endParaRPr lang="en-US" dirty="0"/>
          </a:p>
        </p:txBody>
      </p:sp>
      <p:sp>
        <p:nvSpPr>
          <p:cNvPr id="2302" name="Text Box 280"/>
          <p:cNvSpPr txBox="1">
            <a:spLocks noChangeArrowheads="1"/>
          </p:cNvSpPr>
          <p:nvPr/>
        </p:nvSpPr>
        <p:spPr bwMode="auto">
          <a:xfrm rot="-5400000">
            <a:off x="3794126" y="1903412"/>
            <a:ext cx="457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" b="1"/>
              <a:t>ST-W</a:t>
            </a:r>
            <a:endParaRPr lang="en-US" sz="500"/>
          </a:p>
        </p:txBody>
      </p:sp>
      <p:sp>
        <p:nvSpPr>
          <p:cNvPr id="2303" name="Rectangle 316"/>
          <p:cNvSpPr>
            <a:spLocks noChangeArrowheads="1"/>
          </p:cNvSpPr>
          <p:nvPr/>
        </p:nvSpPr>
        <p:spPr bwMode="auto">
          <a:xfrm>
            <a:off x="6057900" y="4508500"/>
            <a:ext cx="146050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" name="Text Box 317"/>
          <p:cNvSpPr txBox="1">
            <a:spLocks noChangeArrowheads="1"/>
          </p:cNvSpPr>
          <p:nvPr/>
        </p:nvSpPr>
        <p:spPr bwMode="auto">
          <a:xfrm>
            <a:off x="3225800" y="3822700"/>
            <a:ext cx="609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b="1">
                <a:solidFill>
                  <a:schemeClr val="bg1"/>
                </a:solidFill>
              </a:rPr>
              <a:t>Level B</a:t>
            </a:r>
          </a:p>
        </p:txBody>
      </p:sp>
      <p:sp>
        <p:nvSpPr>
          <p:cNvPr id="311" name="Rectangle 310"/>
          <p:cNvSpPr/>
          <p:nvPr/>
        </p:nvSpPr>
        <p:spPr>
          <a:xfrm>
            <a:off x="6048375" y="4343400"/>
            <a:ext cx="122238" cy="46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3" name="Straight Connector 312"/>
          <p:cNvCxnSpPr/>
          <p:nvPr/>
        </p:nvCxnSpPr>
        <p:spPr>
          <a:xfrm flipV="1">
            <a:off x="6048375" y="4325938"/>
            <a:ext cx="150813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9" name="Text Box 210"/>
          <p:cNvSpPr txBox="1">
            <a:spLocks noChangeArrowheads="1"/>
          </p:cNvSpPr>
          <p:nvPr/>
        </p:nvSpPr>
        <p:spPr bwMode="auto">
          <a:xfrm>
            <a:off x="4608513" y="4103688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44</a:t>
            </a:r>
            <a:endParaRPr lang="en-US" sz="600"/>
          </a:p>
        </p:txBody>
      </p:sp>
      <p:sp>
        <p:nvSpPr>
          <p:cNvPr id="2310" name="Text Box 129"/>
          <p:cNvSpPr txBox="1">
            <a:spLocks noChangeArrowheads="1"/>
          </p:cNvSpPr>
          <p:nvPr/>
        </p:nvSpPr>
        <p:spPr bwMode="auto">
          <a:xfrm>
            <a:off x="3987800" y="992188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/>
              <a:t>54</a:t>
            </a:r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8162925" y="3652838"/>
            <a:ext cx="71438" cy="1476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12" name="Text Box 170"/>
          <p:cNvSpPr txBox="1">
            <a:spLocks noChangeArrowheads="1"/>
          </p:cNvSpPr>
          <p:nvPr/>
        </p:nvSpPr>
        <p:spPr bwMode="auto">
          <a:xfrm>
            <a:off x="7948613" y="3738563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AX21</a:t>
            </a:r>
            <a:endParaRPr lang="en-US"/>
          </a:p>
        </p:txBody>
      </p:sp>
      <p:sp>
        <p:nvSpPr>
          <p:cNvPr id="272" name="Freeform 271"/>
          <p:cNvSpPr/>
          <p:nvPr/>
        </p:nvSpPr>
        <p:spPr>
          <a:xfrm>
            <a:off x="5829300" y="3090863"/>
            <a:ext cx="790575" cy="681037"/>
          </a:xfrm>
          <a:custGeom>
            <a:avLst/>
            <a:gdLst>
              <a:gd name="connsiteX0" fmla="*/ 0 w 790956"/>
              <a:gd name="connsiteY0" fmla="*/ 0 h 681228"/>
              <a:gd name="connsiteX1" fmla="*/ 27432 w 790956"/>
              <a:gd name="connsiteY1" fmla="*/ 59436 h 681228"/>
              <a:gd name="connsiteX2" fmla="*/ 128016 w 790956"/>
              <a:gd name="connsiteY2" fmla="*/ 73152 h 681228"/>
              <a:gd name="connsiteX3" fmla="*/ 132588 w 790956"/>
              <a:gd name="connsiteY3" fmla="*/ 283464 h 681228"/>
              <a:gd name="connsiteX4" fmla="*/ 13716 w 790956"/>
              <a:gd name="connsiteY4" fmla="*/ 288036 h 681228"/>
              <a:gd name="connsiteX5" fmla="*/ 9144 w 790956"/>
              <a:gd name="connsiteY5" fmla="*/ 393192 h 681228"/>
              <a:gd name="connsiteX6" fmla="*/ 105156 w 790956"/>
              <a:gd name="connsiteY6" fmla="*/ 402336 h 681228"/>
              <a:gd name="connsiteX7" fmla="*/ 137160 w 790956"/>
              <a:gd name="connsiteY7" fmla="*/ 512064 h 681228"/>
              <a:gd name="connsiteX8" fmla="*/ 137160 w 790956"/>
              <a:gd name="connsiteY8" fmla="*/ 608076 h 681228"/>
              <a:gd name="connsiteX9" fmla="*/ 283464 w 790956"/>
              <a:gd name="connsiteY9" fmla="*/ 681228 h 681228"/>
              <a:gd name="connsiteX10" fmla="*/ 790956 w 790956"/>
              <a:gd name="connsiteY10" fmla="*/ 667512 h 681228"/>
              <a:gd name="connsiteX11" fmla="*/ 790956 w 790956"/>
              <a:gd name="connsiteY11" fmla="*/ 352044 h 681228"/>
              <a:gd name="connsiteX12" fmla="*/ 411480 w 790956"/>
              <a:gd name="connsiteY12" fmla="*/ 361188 h 681228"/>
              <a:gd name="connsiteX13" fmla="*/ 315468 w 790956"/>
              <a:gd name="connsiteY13" fmla="*/ 0 h 681228"/>
              <a:gd name="connsiteX14" fmla="*/ 0 w 790956"/>
              <a:gd name="connsiteY14" fmla="*/ 0 h 68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6" h="681228">
                <a:moveTo>
                  <a:pt x="0" y="0"/>
                </a:moveTo>
                <a:lnTo>
                  <a:pt x="27432" y="59436"/>
                </a:lnTo>
                <a:lnTo>
                  <a:pt x="128016" y="73152"/>
                </a:lnTo>
                <a:lnTo>
                  <a:pt x="132588" y="283464"/>
                </a:lnTo>
                <a:lnTo>
                  <a:pt x="13716" y="288036"/>
                </a:lnTo>
                <a:lnTo>
                  <a:pt x="9144" y="393192"/>
                </a:lnTo>
                <a:lnTo>
                  <a:pt x="105156" y="402336"/>
                </a:lnTo>
                <a:lnTo>
                  <a:pt x="137160" y="512064"/>
                </a:lnTo>
                <a:lnTo>
                  <a:pt x="137160" y="608076"/>
                </a:lnTo>
                <a:lnTo>
                  <a:pt x="283464" y="681228"/>
                </a:lnTo>
                <a:lnTo>
                  <a:pt x="790956" y="667512"/>
                </a:lnTo>
                <a:lnTo>
                  <a:pt x="790956" y="352044"/>
                </a:lnTo>
                <a:lnTo>
                  <a:pt x="411480" y="361188"/>
                </a:lnTo>
                <a:lnTo>
                  <a:pt x="31546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3" name="Freeform 272"/>
          <p:cNvSpPr/>
          <p:nvPr/>
        </p:nvSpPr>
        <p:spPr>
          <a:xfrm>
            <a:off x="5843588" y="3108325"/>
            <a:ext cx="309562" cy="14288"/>
          </a:xfrm>
          <a:custGeom>
            <a:avLst/>
            <a:gdLst>
              <a:gd name="connsiteX0" fmla="*/ 0 w 310896"/>
              <a:gd name="connsiteY0" fmla="*/ 13716 h 13716"/>
              <a:gd name="connsiteX1" fmla="*/ 310896 w 310896"/>
              <a:gd name="connsiteY1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896" h="13716">
                <a:moveTo>
                  <a:pt x="0" y="13716"/>
                </a:moveTo>
                <a:lnTo>
                  <a:pt x="310896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5984875" y="3168650"/>
            <a:ext cx="146050" cy="228600"/>
          </a:xfrm>
          <a:custGeom>
            <a:avLst/>
            <a:gdLst>
              <a:gd name="connsiteX0" fmla="*/ 0 w 146304"/>
              <a:gd name="connsiteY0" fmla="*/ 27432 h 228600"/>
              <a:gd name="connsiteX1" fmla="*/ 13716 w 146304"/>
              <a:gd name="connsiteY1" fmla="*/ 192024 h 228600"/>
              <a:gd name="connsiteX2" fmla="*/ 114300 w 146304"/>
              <a:gd name="connsiteY2" fmla="*/ 192024 h 228600"/>
              <a:gd name="connsiteX3" fmla="*/ 109728 w 146304"/>
              <a:gd name="connsiteY3" fmla="*/ 228600 h 228600"/>
              <a:gd name="connsiteX4" fmla="*/ 146304 w 146304"/>
              <a:gd name="connsiteY4" fmla="*/ 228600 h 228600"/>
              <a:gd name="connsiteX5" fmla="*/ 141732 w 146304"/>
              <a:gd name="connsiteY5" fmla="*/ 0 h 228600"/>
              <a:gd name="connsiteX6" fmla="*/ 0 w 146304"/>
              <a:gd name="connsiteY6" fmla="*/ 27432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04" h="228600">
                <a:moveTo>
                  <a:pt x="0" y="27432"/>
                </a:moveTo>
                <a:lnTo>
                  <a:pt x="13716" y="192024"/>
                </a:lnTo>
                <a:lnTo>
                  <a:pt x="114300" y="192024"/>
                </a:lnTo>
                <a:lnTo>
                  <a:pt x="109728" y="228600"/>
                </a:lnTo>
                <a:lnTo>
                  <a:pt x="146304" y="228600"/>
                </a:lnTo>
                <a:lnTo>
                  <a:pt x="141732" y="0"/>
                </a:lnTo>
                <a:lnTo>
                  <a:pt x="0" y="27432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5934075" y="3241675"/>
            <a:ext cx="50800" cy="0"/>
          </a:xfrm>
          <a:custGeom>
            <a:avLst/>
            <a:gdLst>
              <a:gd name="connsiteX0" fmla="*/ 0 w 50292"/>
              <a:gd name="connsiteY0" fmla="*/ 0 h 0"/>
              <a:gd name="connsiteX1" fmla="*/ 50292 w 5029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292">
                <a:moveTo>
                  <a:pt x="0" y="0"/>
                </a:moveTo>
                <a:lnTo>
                  <a:pt x="50292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" name="Freeform 275"/>
          <p:cNvSpPr/>
          <p:nvPr/>
        </p:nvSpPr>
        <p:spPr>
          <a:xfrm>
            <a:off x="5934075" y="3268663"/>
            <a:ext cx="49213" cy="0"/>
          </a:xfrm>
          <a:custGeom>
            <a:avLst/>
            <a:gdLst>
              <a:gd name="connsiteX0" fmla="*/ 0 w 50292"/>
              <a:gd name="connsiteY0" fmla="*/ 0 h 0"/>
              <a:gd name="connsiteX1" fmla="*/ 50292 w 5029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292">
                <a:moveTo>
                  <a:pt x="0" y="0"/>
                </a:moveTo>
                <a:lnTo>
                  <a:pt x="50292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7" name="Freeform 276"/>
          <p:cNvSpPr/>
          <p:nvPr/>
        </p:nvSpPr>
        <p:spPr>
          <a:xfrm>
            <a:off x="6161088" y="3152775"/>
            <a:ext cx="50800" cy="293688"/>
          </a:xfrm>
          <a:custGeom>
            <a:avLst/>
            <a:gdLst>
              <a:gd name="connsiteX0" fmla="*/ 0 w 51156"/>
              <a:gd name="connsiteY0" fmla="*/ 0 h 294143"/>
              <a:gd name="connsiteX1" fmla="*/ 0 w 51156"/>
              <a:gd name="connsiteY1" fmla="*/ 239790 h 294143"/>
              <a:gd name="connsiteX2" fmla="*/ 51156 w 51156"/>
              <a:gd name="connsiteY2" fmla="*/ 239790 h 294143"/>
              <a:gd name="connsiteX3" fmla="*/ 47958 w 51156"/>
              <a:gd name="connsiteY3" fmla="*/ 294143 h 2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56" h="294143">
                <a:moveTo>
                  <a:pt x="0" y="0"/>
                </a:moveTo>
                <a:lnTo>
                  <a:pt x="0" y="239790"/>
                </a:lnTo>
                <a:lnTo>
                  <a:pt x="51156" y="239790"/>
                </a:lnTo>
                <a:lnTo>
                  <a:pt x="47958" y="294143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8" name="Freeform 277"/>
          <p:cNvSpPr/>
          <p:nvPr/>
        </p:nvSpPr>
        <p:spPr>
          <a:xfrm>
            <a:off x="5962650" y="3549650"/>
            <a:ext cx="50800" cy="57150"/>
          </a:xfrm>
          <a:custGeom>
            <a:avLst/>
            <a:gdLst>
              <a:gd name="connsiteX0" fmla="*/ 0 w 51155"/>
              <a:gd name="connsiteY0" fmla="*/ 54353 h 57550"/>
              <a:gd name="connsiteX1" fmla="*/ 0 w 51155"/>
              <a:gd name="connsiteY1" fmla="*/ 0 h 57550"/>
              <a:gd name="connsiteX2" fmla="*/ 51155 w 51155"/>
              <a:gd name="connsiteY2" fmla="*/ 0 h 57550"/>
              <a:gd name="connsiteX3" fmla="*/ 51155 w 51155"/>
              <a:gd name="connsiteY3" fmla="*/ 57550 h 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55" h="57550">
                <a:moveTo>
                  <a:pt x="0" y="54353"/>
                </a:moveTo>
                <a:lnTo>
                  <a:pt x="0" y="0"/>
                </a:lnTo>
                <a:lnTo>
                  <a:pt x="51155" y="0"/>
                </a:lnTo>
                <a:lnTo>
                  <a:pt x="51155" y="57550"/>
                </a:lnTo>
              </a:path>
            </a:pathLst>
          </a:cu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" name="Freeform 285"/>
          <p:cNvSpPr/>
          <p:nvPr/>
        </p:nvSpPr>
        <p:spPr>
          <a:xfrm>
            <a:off x="6015038" y="3436938"/>
            <a:ext cx="200025" cy="174625"/>
          </a:xfrm>
          <a:custGeom>
            <a:avLst/>
            <a:gdLst>
              <a:gd name="connsiteX0" fmla="*/ 0 w 197394"/>
              <a:gd name="connsiteY0" fmla="*/ 156754 h 159657"/>
              <a:gd name="connsiteX1" fmla="*/ 101600 w 197394"/>
              <a:gd name="connsiteY1" fmla="*/ 159657 h 159657"/>
              <a:gd name="connsiteX2" fmla="*/ 162560 w 197394"/>
              <a:gd name="connsiteY2" fmla="*/ 133532 h 159657"/>
              <a:gd name="connsiteX3" fmla="*/ 197394 w 197394"/>
              <a:gd name="connsiteY3" fmla="*/ 0 h 15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94" h="159657">
                <a:moveTo>
                  <a:pt x="0" y="156754"/>
                </a:moveTo>
                <a:lnTo>
                  <a:pt x="101600" y="159657"/>
                </a:lnTo>
                <a:lnTo>
                  <a:pt x="162560" y="133532"/>
                </a:lnTo>
                <a:lnTo>
                  <a:pt x="197394" y="0"/>
                </a:lnTo>
              </a:path>
            </a:pathLst>
          </a:cu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7" name="Freeform 286"/>
          <p:cNvSpPr/>
          <p:nvPr/>
        </p:nvSpPr>
        <p:spPr>
          <a:xfrm>
            <a:off x="5956300" y="3451225"/>
            <a:ext cx="322263" cy="206375"/>
          </a:xfrm>
          <a:custGeom>
            <a:avLst/>
            <a:gdLst>
              <a:gd name="connsiteX0" fmla="*/ 0 w 322217"/>
              <a:gd name="connsiteY0" fmla="*/ 203200 h 206103"/>
              <a:gd name="connsiteX1" fmla="*/ 168366 w 322217"/>
              <a:gd name="connsiteY1" fmla="*/ 206103 h 206103"/>
              <a:gd name="connsiteX2" fmla="*/ 255451 w 322217"/>
              <a:gd name="connsiteY2" fmla="*/ 179977 h 206103"/>
              <a:gd name="connsiteX3" fmla="*/ 298994 w 322217"/>
              <a:gd name="connsiteY3" fmla="*/ 98697 h 206103"/>
              <a:gd name="connsiteX4" fmla="*/ 322217 w 322217"/>
              <a:gd name="connsiteY4" fmla="*/ 0 h 20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17" h="206103">
                <a:moveTo>
                  <a:pt x="0" y="203200"/>
                </a:moveTo>
                <a:lnTo>
                  <a:pt x="168366" y="206103"/>
                </a:lnTo>
                <a:lnTo>
                  <a:pt x="255451" y="179977"/>
                </a:lnTo>
                <a:lnTo>
                  <a:pt x="298994" y="98697"/>
                </a:lnTo>
                <a:lnTo>
                  <a:pt x="322217" y="0"/>
                </a:lnTo>
              </a:path>
            </a:pathLst>
          </a:cu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9" name="Freeform 288"/>
          <p:cNvSpPr/>
          <p:nvPr/>
        </p:nvSpPr>
        <p:spPr>
          <a:xfrm>
            <a:off x="6303963" y="3440113"/>
            <a:ext cx="250825" cy="109537"/>
          </a:xfrm>
          <a:custGeom>
            <a:avLst/>
            <a:gdLst>
              <a:gd name="connsiteX0" fmla="*/ 12095 w 290769"/>
              <a:gd name="connsiteY0" fmla="*/ 0 h 110309"/>
              <a:gd name="connsiteX1" fmla="*/ 9192 w 290769"/>
              <a:gd name="connsiteY1" fmla="*/ 55154 h 110309"/>
              <a:gd name="connsiteX2" fmla="*/ 46929 w 290769"/>
              <a:gd name="connsiteY2" fmla="*/ 101600 h 110309"/>
              <a:gd name="connsiteX3" fmla="*/ 290769 w 290769"/>
              <a:gd name="connsiteY3" fmla="*/ 107405 h 11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69" h="110309">
                <a:moveTo>
                  <a:pt x="12095" y="0"/>
                </a:moveTo>
                <a:cubicBezTo>
                  <a:pt x="7740" y="19110"/>
                  <a:pt x="3386" y="38221"/>
                  <a:pt x="9192" y="55154"/>
                </a:cubicBezTo>
                <a:cubicBezTo>
                  <a:pt x="14998" y="72087"/>
                  <a:pt x="0" y="92892"/>
                  <a:pt x="46929" y="101600"/>
                </a:cubicBezTo>
                <a:cubicBezTo>
                  <a:pt x="93859" y="110309"/>
                  <a:pt x="249645" y="106921"/>
                  <a:pt x="290769" y="10740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0" name="Freeform 289"/>
          <p:cNvSpPr/>
          <p:nvPr/>
        </p:nvSpPr>
        <p:spPr>
          <a:xfrm>
            <a:off x="6596063" y="3548063"/>
            <a:ext cx="0" cy="219075"/>
          </a:xfrm>
          <a:custGeom>
            <a:avLst/>
            <a:gdLst>
              <a:gd name="connsiteX0" fmla="*/ 0 w 0"/>
              <a:gd name="connsiteY0" fmla="*/ 220618 h 220618"/>
              <a:gd name="connsiteX1" fmla="*/ 0 w 0"/>
              <a:gd name="connsiteY1" fmla="*/ 0 h 22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20618">
                <a:moveTo>
                  <a:pt x="0" y="220618"/>
                </a:move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1" name="Freeform 290"/>
          <p:cNvSpPr/>
          <p:nvPr/>
        </p:nvSpPr>
        <p:spPr>
          <a:xfrm>
            <a:off x="6526213" y="3440113"/>
            <a:ext cx="69850" cy="3175"/>
          </a:xfrm>
          <a:custGeom>
            <a:avLst/>
            <a:gdLst>
              <a:gd name="connsiteX0" fmla="*/ 69668 w 69668"/>
              <a:gd name="connsiteY0" fmla="*/ 0 h 2903"/>
              <a:gd name="connsiteX1" fmla="*/ 0 w 69668"/>
              <a:gd name="connsiteY1" fmla="*/ 2903 h 2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668" h="2903">
                <a:moveTo>
                  <a:pt x="69668" y="0"/>
                </a:moveTo>
                <a:lnTo>
                  <a:pt x="0" y="2903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2" name="Freeform 291"/>
          <p:cNvSpPr/>
          <p:nvPr/>
        </p:nvSpPr>
        <p:spPr>
          <a:xfrm>
            <a:off x="6556375" y="3389313"/>
            <a:ext cx="460375" cy="581025"/>
          </a:xfrm>
          <a:custGeom>
            <a:avLst/>
            <a:gdLst>
              <a:gd name="connsiteX0" fmla="*/ 65314 w 460103"/>
              <a:gd name="connsiteY0" fmla="*/ 83215 h 582506"/>
              <a:gd name="connsiteX1" fmla="*/ 460103 w 460103"/>
              <a:gd name="connsiteY1" fmla="*/ 83215 h 582506"/>
              <a:gd name="connsiteX2" fmla="*/ 457200 w 460103"/>
              <a:gd name="connsiteY2" fmla="*/ 582506 h 582506"/>
              <a:gd name="connsiteX3" fmla="*/ 68217 w 460103"/>
              <a:gd name="connsiteY3" fmla="*/ 582506 h 582506"/>
              <a:gd name="connsiteX4" fmla="*/ 65314 w 460103"/>
              <a:gd name="connsiteY4" fmla="*/ 83215 h 58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103" h="582506">
                <a:moveTo>
                  <a:pt x="65314" y="83215"/>
                </a:moveTo>
                <a:cubicBezTo>
                  <a:pt x="130628" y="0"/>
                  <a:pt x="328507" y="83215"/>
                  <a:pt x="460103" y="83215"/>
                </a:cubicBezTo>
                <a:cubicBezTo>
                  <a:pt x="459135" y="249645"/>
                  <a:pt x="458168" y="416076"/>
                  <a:pt x="457200" y="582506"/>
                </a:cubicBezTo>
                <a:lnTo>
                  <a:pt x="68217" y="582506"/>
                </a:lnTo>
                <a:cubicBezTo>
                  <a:pt x="67249" y="415108"/>
                  <a:pt x="0" y="166430"/>
                  <a:pt x="65314" y="832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4" name="Freeform 293"/>
          <p:cNvSpPr/>
          <p:nvPr/>
        </p:nvSpPr>
        <p:spPr>
          <a:xfrm>
            <a:off x="6737350" y="3548063"/>
            <a:ext cx="514350" cy="288925"/>
          </a:xfrm>
          <a:custGeom>
            <a:avLst/>
            <a:gdLst>
              <a:gd name="connsiteX0" fmla="*/ 0 w 513806"/>
              <a:gd name="connsiteY0" fmla="*/ 0 h 290286"/>
              <a:gd name="connsiteX1" fmla="*/ 0 w 513806"/>
              <a:gd name="connsiteY1" fmla="*/ 290286 h 290286"/>
              <a:gd name="connsiteX2" fmla="*/ 116115 w 513806"/>
              <a:gd name="connsiteY2" fmla="*/ 290286 h 290286"/>
              <a:gd name="connsiteX3" fmla="*/ 116115 w 513806"/>
              <a:gd name="connsiteY3" fmla="*/ 235132 h 290286"/>
              <a:gd name="connsiteX4" fmla="*/ 159658 w 513806"/>
              <a:gd name="connsiteY4" fmla="*/ 235132 h 290286"/>
              <a:gd name="connsiteX5" fmla="*/ 156755 w 513806"/>
              <a:gd name="connsiteY5" fmla="*/ 261258 h 290286"/>
              <a:gd name="connsiteX6" fmla="*/ 513806 w 513806"/>
              <a:gd name="connsiteY6" fmla="*/ 261258 h 290286"/>
              <a:gd name="connsiteX7" fmla="*/ 513806 w 513806"/>
              <a:gd name="connsiteY7" fmla="*/ 139338 h 290286"/>
              <a:gd name="connsiteX8" fmla="*/ 116115 w 513806"/>
              <a:gd name="connsiteY8" fmla="*/ 142240 h 290286"/>
              <a:gd name="connsiteX9" fmla="*/ 113212 w 513806"/>
              <a:gd name="connsiteY9" fmla="*/ 2903 h 290286"/>
              <a:gd name="connsiteX10" fmla="*/ 0 w 513806"/>
              <a:gd name="connsiteY10" fmla="*/ 0 h 29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3806" h="290286">
                <a:moveTo>
                  <a:pt x="0" y="0"/>
                </a:moveTo>
                <a:lnTo>
                  <a:pt x="0" y="290286"/>
                </a:lnTo>
                <a:lnTo>
                  <a:pt x="116115" y="290286"/>
                </a:lnTo>
                <a:lnTo>
                  <a:pt x="116115" y="235132"/>
                </a:lnTo>
                <a:lnTo>
                  <a:pt x="159658" y="235132"/>
                </a:lnTo>
                <a:lnTo>
                  <a:pt x="156755" y="261258"/>
                </a:lnTo>
                <a:lnTo>
                  <a:pt x="513806" y="261258"/>
                </a:lnTo>
                <a:lnTo>
                  <a:pt x="513806" y="139338"/>
                </a:lnTo>
                <a:lnTo>
                  <a:pt x="116115" y="142240"/>
                </a:lnTo>
                <a:cubicBezTo>
                  <a:pt x="115147" y="95794"/>
                  <a:pt x="114180" y="49349"/>
                  <a:pt x="113212" y="2903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5" name="Freeform 294"/>
          <p:cNvSpPr/>
          <p:nvPr/>
        </p:nvSpPr>
        <p:spPr>
          <a:xfrm>
            <a:off x="6642100" y="3429000"/>
            <a:ext cx="382588" cy="46038"/>
          </a:xfrm>
          <a:custGeom>
            <a:avLst/>
            <a:gdLst>
              <a:gd name="connsiteX0" fmla="*/ 0 w 383177"/>
              <a:gd name="connsiteY0" fmla="*/ 20320 h 46446"/>
              <a:gd name="connsiteX1" fmla="*/ 95794 w 383177"/>
              <a:gd name="connsiteY1" fmla="*/ 20320 h 46446"/>
              <a:gd name="connsiteX2" fmla="*/ 92892 w 383177"/>
              <a:gd name="connsiteY2" fmla="*/ 0 h 46446"/>
              <a:gd name="connsiteX3" fmla="*/ 307703 w 383177"/>
              <a:gd name="connsiteY3" fmla="*/ 0 h 46446"/>
              <a:gd name="connsiteX4" fmla="*/ 383177 w 383177"/>
              <a:gd name="connsiteY4" fmla="*/ 46446 h 4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77" h="46446">
                <a:moveTo>
                  <a:pt x="0" y="20320"/>
                </a:moveTo>
                <a:lnTo>
                  <a:pt x="95794" y="20320"/>
                </a:lnTo>
                <a:lnTo>
                  <a:pt x="92892" y="0"/>
                </a:lnTo>
                <a:lnTo>
                  <a:pt x="307703" y="0"/>
                </a:lnTo>
                <a:lnTo>
                  <a:pt x="383177" y="46446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442262" y="3735762"/>
            <a:ext cx="95250" cy="9366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8" name="Oval 297"/>
          <p:cNvSpPr/>
          <p:nvPr/>
        </p:nvSpPr>
        <p:spPr>
          <a:xfrm rot="1804172">
            <a:off x="5956300" y="3681413"/>
            <a:ext cx="111125" cy="1524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6629400" y="3962400"/>
            <a:ext cx="76200" cy="18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0" name="Freeform 299"/>
          <p:cNvSpPr/>
          <p:nvPr/>
        </p:nvSpPr>
        <p:spPr>
          <a:xfrm>
            <a:off x="6908800" y="3916363"/>
            <a:ext cx="500063" cy="214312"/>
          </a:xfrm>
          <a:custGeom>
            <a:avLst/>
            <a:gdLst>
              <a:gd name="connsiteX0" fmla="*/ 0 w 499291"/>
              <a:gd name="connsiteY0" fmla="*/ 211909 h 214812"/>
              <a:gd name="connsiteX1" fmla="*/ 499291 w 499291"/>
              <a:gd name="connsiteY1" fmla="*/ 214812 h 214812"/>
              <a:gd name="connsiteX2" fmla="*/ 496389 w 499291"/>
              <a:gd name="connsiteY2" fmla="*/ 0 h 214812"/>
              <a:gd name="connsiteX3" fmla="*/ 281577 w 499291"/>
              <a:gd name="connsiteY3" fmla="*/ 8709 h 214812"/>
              <a:gd name="connsiteX4" fmla="*/ 0 w 499291"/>
              <a:gd name="connsiteY4" fmla="*/ 211909 h 21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91" h="214812">
                <a:moveTo>
                  <a:pt x="0" y="211909"/>
                </a:moveTo>
                <a:lnTo>
                  <a:pt x="499291" y="214812"/>
                </a:lnTo>
                <a:cubicBezTo>
                  <a:pt x="498324" y="143208"/>
                  <a:pt x="497356" y="71604"/>
                  <a:pt x="496389" y="0"/>
                </a:cubicBezTo>
                <a:lnTo>
                  <a:pt x="281577" y="8709"/>
                </a:lnTo>
                <a:lnTo>
                  <a:pt x="0" y="21190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1" name="Freeform 300"/>
          <p:cNvSpPr/>
          <p:nvPr/>
        </p:nvSpPr>
        <p:spPr>
          <a:xfrm>
            <a:off x="6646863" y="3535363"/>
            <a:ext cx="731837" cy="622300"/>
          </a:xfrm>
          <a:custGeom>
            <a:avLst/>
            <a:gdLst>
              <a:gd name="connsiteX0" fmla="*/ 731520 w 731520"/>
              <a:gd name="connsiteY0" fmla="*/ 621211 h 621211"/>
              <a:gd name="connsiteX1" fmla="*/ 728617 w 731520"/>
              <a:gd name="connsiteY1" fmla="*/ 275771 h 621211"/>
              <a:gd name="connsiteX2" fmla="*/ 650240 w 731520"/>
              <a:gd name="connsiteY2" fmla="*/ 272869 h 621211"/>
              <a:gd name="connsiteX3" fmla="*/ 650240 w 731520"/>
              <a:gd name="connsiteY3" fmla="*/ 95794 h 621211"/>
              <a:gd name="connsiteX4" fmla="*/ 275771 w 731520"/>
              <a:gd name="connsiteY4" fmla="*/ 92891 h 621211"/>
              <a:gd name="connsiteX5" fmla="*/ 275771 w 731520"/>
              <a:gd name="connsiteY5" fmla="*/ 2903 h 621211"/>
              <a:gd name="connsiteX6" fmla="*/ 0 w 731520"/>
              <a:gd name="connsiteY6" fmla="*/ 0 h 62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520" h="621211">
                <a:moveTo>
                  <a:pt x="731520" y="621211"/>
                </a:moveTo>
                <a:cubicBezTo>
                  <a:pt x="730552" y="506064"/>
                  <a:pt x="729585" y="390918"/>
                  <a:pt x="728617" y="275771"/>
                </a:cubicBezTo>
                <a:lnTo>
                  <a:pt x="650240" y="272869"/>
                </a:lnTo>
                <a:lnTo>
                  <a:pt x="650240" y="95794"/>
                </a:lnTo>
                <a:lnTo>
                  <a:pt x="275771" y="92891"/>
                </a:lnTo>
                <a:lnTo>
                  <a:pt x="275771" y="2903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7312025" y="4081463"/>
            <a:ext cx="128588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3" name="Freeform 302"/>
          <p:cNvSpPr/>
          <p:nvPr/>
        </p:nvSpPr>
        <p:spPr>
          <a:xfrm>
            <a:off x="7175500" y="4075113"/>
            <a:ext cx="200025" cy="69850"/>
          </a:xfrm>
          <a:custGeom>
            <a:avLst/>
            <a:gdLst>
              <a:gd name="connsiteX0" fmla="*/ 200297 w 200297"/>
              <a:gd name="connsiteY0" fmla="*/ 0 h 69669"/>
              <a:gd name="connsiteX1" fmla="*/ 37737 w 200297"/>
              <a:gd name="connsiteY1" fmla="*/ 0 h 69669"/>
              <a:gd name="connsiteX2" fmla="*/ 0 w 200297"/>
              <a:gd name="connsiteY2" fmla="*/ 69669 h 6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297" h="69669">
                <a:moveTo>
                  <a:pt x="200297" y="0"/>
                </a:moveTo>
                <a:lnTo>
                  <a:pt x="37737" y="0"/>
                </a:lnTo>
                <a:lnTo>
                  <a:pt x="0" y="6966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4" name="Freeform 303"/>
          <p:cNvSpPr/>
          <p:nvPr/>
        </p:nvSpPr>
        <p:spPr>
          <a:xfrm>
            <a:off x="7312025" y="4159250"/>
            <a:ext cx="66675" cy="0"/>
          </a:xfrm>
          <a:custGeom>
            <a:avLst/>
            <a:gdLst>
              <a:gd name="connsiteX0" fmla="*/ 66766 w 66766"/>
              <a:gd name="connsiteY0" fmla="*/ 0 h 0"/>
              <a:gd name="connsiteX1" fmla="*/ 0 w 6676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766">
                <a:moveTo>
                  <a:pt x="66766" y="0"/>
                </a:move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7245350" y="4124325"/>
            <a:ext cx="46038" cy="460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6540500" y="3475038"/>
            <a:ext cx="115888" cy="95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8" name="Freeform 307"/>
          <p:cNvSpPr/>
          <p:nvPr/>
        </p:nvSpPr>
        <p:spPr>
          <a:xfrm>
            <a:off x="6505575" y="3465513"/>
            <a:ext cx="168275" cy="76200"/>
          </a:xfrm>
          <a:custGeom>
            <a:avLst/>
            <a:gdLst>
              <a:gd name="connsiteX0" fmla="*/ 0 w 150949"/>
              <a:gd name="connsiteY0" fmla="*/ 75475 h 75475"/>
              <a:gd name="connsiteX1" fmla="*/ 81280 w 150949"/>
              <a:gd name="connsiteY1" fmla="*/ 72572 h 75475"/>
              <a:gd name="connsiteX2" fmla="*/ 150949 w 150949"/>
              <a:gd name="connsiteY2" fmla="*/ 63863 h 75475"/>
              <a:gd name="connsiteX3" fmla="*/ 116114 w 150949"/>
              <a:gd name="connsiteY3" fmla="*/ 2903 h 75475"/>
              <a:gd name="connsiteX4" fmla="*/ 49349 w 150949"/>
              <a:gd name="connsiteY4" fmla="*/ 0 h 75475"/>
              <a:gd name="connsiteX5" fmla="*/ 0 w 150949"/>
              <a:gd name="connsiteY5" fmla="*/ 75475 h 7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49" h="75475">
                <a:moveTo>
                  <a:pt x="0" y="75475"/>
                </a:moveTo>
                <a:lnTo>
                  <a:pt x="81280" y="72572"/>
                </a:lnTo>
                <a:lnTo>
                  <a:pt x="150949" y="63863"/>
                </a:lnTo>
                <a:lnTo>
                  <a:pt x="116114" y="2903"/>
                </a:lnTo>
                <a:lnTo>
                  <a:pt x="49349" y="0"/>
                </a:lnTo>
                <a:lnTo>
                  <a:pt x="0" y="754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6543675" y="3579813"/>
            <a:ext cx="123825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0" name="Freeform 309"/>
          <p:cNvSpPr/>
          <p:nvPr/>
        </p:nvSpPr>
        <p:spPr>
          <a:xfrm>
            <a:off x="6513513" y="4154488"/>
            <a:ext cx="223837" cy="104775"/>
          </a:xfrm>
          <a:custGeom>
            <a:avLst/>
            <a:gdLst>
              <a:gd name="connsiteX0" fmla="*/ 0 w 223520"/>
              <a:gd name="connsiteY0" fmla="*/ 101600 h 104502"/>
              <a:gd name="connsiteX1" fmla="*/ 130629 w 223520"/>
              <a:gd name="connsiteY1" fmla="*/ 104502 h 104502"/>
              <a:gd name="connsiteX2" fmla="*/ 130629 w 223520"/>
              <a:gd name="connsiteY2" fmla="*/ 2902 h 104502"/>
              <a:gd name="connsiteX3" fmla="*/ 223520 w 223520"/>
              <a:gd name="connsiteY3" fmla="*/ 0 h 10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20" h="104502">
                <a:moveTo>
                  <a:pt x="0" y="101600"/>
                </a:moveTo>
                <a:lnTo>
                  <a:pt x="130629" y="104502"/>
                </a:lnTo>
                <a:lnTo>
                  <a:pt x="130629" y="2902"/>
                </a:lnTo>
                <a:lnTo>
                  <a:pt x="22352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42" name="Text Box 180"/>
          <p:cNvSpPr txBox="1">
            <a:spLocks noChangeArrowheads="1"/>
          </p:cNvSpPr>
          <p:nvPr/>
        </p:nvSpPr>
        <p:spPr bwMode="auto">
          <a:xfrm rot="-5400000">
            <a:off x="5835650" y="3125788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CNS</a:t>
            </a:r>
            <a:endParaRPr lang="en-US"/>
          </a:p>
        </p:txBody>
      </p:sp>
      <p:sp>
        <p:nvSpPr>
          <p:cNvPr id="2343" name="Text Box 180"/>
          <p:cNvSpPr txBox="1">
            <a:spLocks noChangeArrowheads="1"/>
          </p:cNvSpPr>
          <p:nvPr/>
        </p:nvSpPr>
        <p:spPr bwMode="auto">
          <a:xfrm>
            <a:off x="6858000" y="3657600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/>
              <a:t>MPH</a:t>
            </a:r>
            <a:endParaRPr lang="en-US"/>
          </a:p>
        </p:txBody>
      </p:sp>
      <p:sp>
        <p:nvSpPr>
          <p:cNvPr id="306" name="Text Box 148"/>
          <p:cNvSpPr txBox="1">
            <a:spLocks noChangeArrowheads="1"/>
          </p:cNvSpPr>
          <p:nvPr/>
        </p:nvSpPr>
        <p:spPr bwMode="auto">
          <a:xfrm>
            <a:off x="6027856" y="1234977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 smtClean="0"/>
              <a:t>48S</a:t>
            </a:r>
            <a:endParaRPr lang="en-US" dirty="0"/>
          </a:p>
        </p:txBody>
      </p:sp>
      <p:sp>
        <p:nvSpPr>
          <p:cNvPr id="319" name="Freeform 318"/>
          <p:cNvSpPr/>
          <p:nvPr/>
        </p:nvSpPr>
        <p:spPr>
          <a:xfrm>
            <a:off x="5996629" y="4119100"/>
            <a:ext cx="733814" cy="768210"/>
          </a:xfrm>
          <a:custGeom>
            <a:avLst/>
            <a:gdLst>
              <a:gd name="connsiteX0" fmla="*/ 633488 w 736680"/>
              <a:gd name="connsiteY0" fmla="*/ 730946 h 730946"/>
              <a:gd name="connsiteX1" fmla="*/ 521696 w 736680"/>
              <a:gd name="connsiteY1" fmla="*/ 693682 h 730946"/>
              <a:gd name="connsiteX2" fmla="*/ 194920 w 736680"/>
              <a:gd name="connsiteY2" fmla="*/ 441434 h 730946"/>
              <a:gd name="connsiteX3" fmla="*/ 11466 w 736680"/>
              <a:gd name="connsiteY3" fmla="*/ 300978 h 730946"/>
              <a:gd name="connsiteX4" fmla="*/ 0 w 736680"/>
              <a:gd name="connsiteY4" fmla="*/ 143323 h 730946"/>
              <a:gd name="connsiteX5" fmla="*/ 157656 w 736680"/>
              <a:gd name="connsiteY5" fmla="*/ 117524 h 730946"/>
              <a:gd name="connsiteX6" fmla="*/ 728081 w 736680"/>
              <a:gd name="connsiteY6" fmla="*/ 0 h 730946"/>
              <a:gd name="connsiteX7" fmla="*/ 736680 w 736680"/>
              <a:gd name="connsiteY7" fmla="*/ 667884 h 730946"/>
              <a:gd name="connsiteX8" fmla="*/ 633488 w 736680"/>
              <a:gd name="connsiteY8" fmla="*/ 730946 h 73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680" h="730946">
                <a:moveTo>
                  <a:pt x="633488" y="730946"/>
                </a:moveTo>
                <a:lnTo>
                  <a:pt x="521696" y="693682"/>
                </a:lnTo>
                <a:lnTo>
                  <a:pt x="194920" y="441434"/>
                </a:lnTo>
                <a:lnTo>
                  <a:pt x="11466" y="300978"/>
                </a:lnTo>
                <a:lnTo>
                  <a:pt x="0" y="143323"/>
                </a:lnTo>
                <a:lnTo>
                  <a:pt x="157656" y="117524"/>
                </a:lnTo>
                <a:lnTo>
                  <a:pt x="728081" y="0"/>
                </a:lnTo>
                <a:lnTo>
                  <a:pt x="736680" y="667884"/>
                </a:lnTo>
                <a:lnTo>
                  <a:pt x="633488" y="7309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Freeform 326"/>
          <p:cNvSpPr/>
          <p:nvPr/>
        </p:nvSpPr>
        <p:spPr>
          <a:xfrm>
            <a:off x="6025294" y="4328351"/>
            <a:ext cx="0" cy="149056"/>
          </a:xfrm>
          <a:custGeom>
            <a:avLst/>
            <a:gdLst>
              <a:gd name="connsiteX0" fmla="*/ 0 w 0"/>
              <a:gd name="connsiteY0" fmla="*/ 149056 h 149056"/>
              <a:gd name="connsiteX1" fmla="*/ 0 w 0"/>
              <a:gd name="connsiteY1" fmla="*/ 0 h 14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9056">
                <a:moveTo>
                  <a:pt x="0" y="149056"/>
                </a:move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Freeform 327"/>
          <p:cNvSpPr/>
          <p:nvPr/>
        </p:nvSpPr>
        <p:spPr>
          <a:xfrm>
            <a:off x="6025294" y="4385680"/>
            <a:ext cx="229317" cy="676484"/>
          </a:xfrm>
          <a:custGeom>
            <a:avLst/>
            <a:gdLst>
              <a:gd name="connsiteX0" fmla="*/ 0 w 229317"/>
              <a:gd name="connsiteY0" fmla="*/ 235050 h 676484"/>
              <a:gd name="connsiteX1" fmla="*/ 51596 w 229317"/>
              <a:gd name="connsiteY1" fmla="*/ 235050 h 676484"/>
              <a:gd name="connsiteX2" fmla="*/ 51596 w 229317"/>
              <a:gd name="connsiteY2" fmla="*/ 622022 h 676484"/>
              <a:gd name="connsiteX3" fmla="*/ 229317 w 229317"/>
              <a:gd name="connsiteY3" fmla="*/ 676484 h 676484"/>
              <a:gd name="connsiteX4" fmla="*/ 223584 w 229317"/>
              <a:gd name="connsiteY4" fmla="*/ 137590 h 676484"/>
              <a:gd name="connsiteX5" fmla="*/ 63062 w 229317"/>
              <a:gd name="connsiteY5" fmla="*/ 0 h 676484"/>
              <a:gd name="connsiteX6" fmla="*/ 65929 w 229317"/>
              <a:gd name="connsiteY6" fmla="*/ 174854 h 676484"/>
              <a:gd name="connsiteX7" fmla="*/ 0 w 229317"/>
              <a:gd name="connsiteY7" fmla="*/ 174854 h 676484"/>
              <a:gd name="connsiteX8" fmla="*/ 0 w 229317"/>
              <a:gd name="connsiteY8" fmla="*/ 235050 h 67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317" h="676484">
                <a:moveTo>
                  <a:pt x="0" y="235050"/>
                </a:moveTo>
                <a:lnTo>
                  <a:pt x="51596" y="235050"/>
                </a:lnTo>
                <a:lnTo>
                  <a:pt x="51596" y="622022"/>
                </a:lnTo>
                <a:lnTo>
                  <a:pt x="229317" y="676484"/>
                </a:lnTo>
                <a:lnTo>
                  <a:pt x="223584" y="137590"/>
                </a:lnTo>
                <a:lnTo>
                  <a:pt x="63062" y="0"/>
                </a:lnTo>
                <a:cubicBezTo>
                  <a:pt x="64018" y="58285"/>
                  <a:pt x="64973" y="116569"/>
                  <a:pt x="65929" y="174854"/>
                </a:cubicBezTo>
                <a:lnTo>
                  <a:pt x="0" y="174854"/>
                </a:lnTo>
                <a:lnTo>
                  <a:pt x="0" y="23505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Freeform 328"/>
          <p:cNvSpPr/>
          <p:nvPr/>
        </p:nvSpPr>
        <p:spPr>
          <a:xfrm>
            <a:off x="6647315" y="4771928"/>
            <a:ext cx="143323" cy="114658"/>
          </a:xfrm>
          <a:custGeom>
            <a:avLst/>
            <a:gdLst>
              <a:gd name="connsiteX0" fmla="*/ 143323 w 143323"/>
              <a:gd name="connsiteY0" fmla="*/ 0 h 114658"/>
              <a:gd name="connsiteX1" fmla="*/ 0 w 143323"/>
              <a:gd name="connsiteY1" fmla="*/ 0 h 114658"/>
              <a:gd name="connsiteX2" fmla="*/ 0 w 143323"/>
              <a:gd name="connsiteY2" fmla="*/ 114658 h 11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23" h="114658">
                <a:moveTo>
                  <a:pt x="143323" y="0"/>
                </a:moveTo>
                <a:lnTo>
                  <a:pt x="0" y="0"/>
                </a:lnTo>
                <a:lnTo>
                  <a:pt x="0" y="114658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Freeform 329"/>
          <p:cNvSpPr/>
          <p:nvPr/>
        </p:nvSpPr>
        <p:spPr>
          <a:xfrm>
            <a:off x="6675980" y="4786984"/>
            <a:ext cx="622021" cy="730947"/>
          </a:xfrm>
          <a:custGeom>
            <a:avLst/>
            <a:gdLst>
              <a:gd name="connsiteX0" fmla="*/ 0 w 622021"/>
              <a:gd name="connsiteY0" fmla="*/ 323910 h 730947"/>
              <a:gd name="connsiteX1" fmla="*/ 0 w 622021"/>
              <a:gd name="connsiteY1" fmla="*/ 0 h 730947"/>
              <a:gd name="connsiteX2" fmla="*/ 613422 w 622021"/>
              <a:gd name="connsiteY2" fmla="*/ 5733 h 730947"/>
              <a:gd name="connsiteX3" fmla="*/ 622021 w 622021"/>
              <a:gd name="connsiteY3" fmla="*/ 719481 h 730947"/>
              <a:gd name="connsiteX4" fmla="*/ 14332 w 622021"/>
              <a:gd name="connsiteY4" fmla="*/ 730947 h 730947"/>
              <a:gd name="connsiteX5" fmla="*/ 0 w 622021"/>
              <a:gd name="connsiteY5" fmla="*/ 323910 h 73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021" h="730947">
                <a:moveTo>
                  <a:pt x="0" y="323910"/>
                </a:moveTo>
                <a:lnTo>
                  <a:pt x="0" y="0"/>
                </a:lnTo>
                <a:lnTo>
                  <a:pt x="613422" y="5733"/>
                </a:lnTo>
                <a:lnTo>
                  <a:pt x="622021" y="719481"/>
                </a:lnTo>
                <a:lnTo>
                  <a:pt x="14332" y="730947"/>
                </a:lnTo>
                <a:lnTo>
                  <a:pt x="0" y="3239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Freeform 330"/>
          <p:cNvSpPr/>
          <p:nvPr/>
        </p:nvSpPr>
        <p:spPr>
          <a:xfrm>
            <a:off x="6552722" y="4832848"/>
            <a:ext cx="48730" cy="60195"/>
          </a:xfrm>
          <a:custGeom>
            <a:avLst/>
            <a:gdLst>
              <a:gd name="connsiteX0" fmla="*/ 48730 w 48730"/>
              <a:gd name="connsiteY0" fmla="*/ 60195 h 60195"/>
              <a:gd name="connsiteX1" fmla="*/ 48730 w 48730"/>
              <a:gd name="connsiteY1" fmla="*/ 0 h 60195"/>
              <a:gd name="connsiteX2" fmla="*/ 0 w 48730"/>
              <a:gd name="connsiteY2" fmla="*/ 0 h 60195"/>
              <a:gd name="connsiteX3" fmla="*/ 0 w 48730"/>
              <a:gd name="connsiteY3" fmla="*/ 40130 h 6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0" h="60195">
                <a:moveTo>
                  <a:pt x="48730" y="60195"/>
                </a:moveTo>
                <a:lnTo>
                  <a:pt x="48730" y="0"/>
                </a:lnTo>
                <a:lnTo>
                  <a:pt x="0" y="0"/>
                </a:lnTo>
                <a:lnTo>
                  <a:pt x="0" y="40130"/>
                </a:lnTo>
              </a:path>
            </a:pathLst>
          </a:cu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Freeform 337"/>
          <p:cNvSpPr/>
          <p:nvPr/>
        </p:nvSpPr>
        <p:spPr>
          <a:xfrm>
            <a:off x="6042556" y="4256344"/>
            <a:ext cx="691436" cy="440916"/>
          </a:xfrm>
          <a:custGeom>
            <a:avLst/>
            <a:gdLst>
              <a:gd name="connsiteX0" fmla="*/ 0 w 691436"/>
              <a:gd name="connsiteY0" fmla="*/ 0 h 440916"/>
              <a:gd name="connsiteX1" fmla="*/ 100208 w 691436"/>
              <a:gd name="connsiteY1" fmla="*/ 40083 h 440916"/>
              <a:gd name="connsiteX2" fmla="*/ 273067 w 691436"/>
              <a:gd name="connsiteY2" fmla="*/ 195406 h 440916"/>
              <a:gd name="connsiteX3" fmla="*/ 380791 w 691436"/>
              <a:gd name="connsiteY3" fmla="*/ 285594 h 440916"/>
              <a:gd name="connsiteX4" fmla="*/ 526093 w 691436"/>
              <a:gd name="connsiteY4" fmla="*/ 390812 h 440916"/>
              <a:gd name="connsiteX5" fmla="*/ 691436 w 691436"/>
              <a:gd name="connsiteY5" fmla="*/ 440916 h 44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436" h="440916">
                <a:moveTo>
                  <a:pt x="0" y="0"/>
                </a:moveTo>
                <a:cubicBezTo>
                  <a:pt x="27348" y="3757"/>
                  <a:pt x="54697" y="7515"/>
                  <a:pt x="100208" y="40083"/>
                </a:cubicBezTo>
                <a:cubicBezTo>
                  <a:pt x="145719" y="72651"/>
                  <a:pt x="226303" y="154488"/>
                  <a:pt x="273067" y="195406"/>
                </a:cubicBezTo>
                <a:cubicBezTo>
                  <a:pt x="319831" y="236324"/>
                  <a:pt x="338620" y="253026"/>
                  <a:pt x="380791" y="285594"/>
                </a:cubicBezTo>
                <a:cubicBezTo>
                  <a:pt x="422962" y="318162"/>
                  <a:pt x="474319" y="364925"/>
                  <a:pt x="526093" y="390812"/>
                </a:cubicBezTo>
                <a:cubicBezTo>
                  <a:pt x="577867" y="416699"/>
                  <a:pt x="634651" y="428807"/>
                  <a:pt x="691436" y="44091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Freeform 339"/>
          <p:cNvSpPr/>
          <p:nvPr/>
        </p:nvSpPr>
        <p:spPr>
          <a:xfrm>
            <a:off x="6022514" y="4326490"/>
            <a:ext cx="578702" cy="408348"/>
          </a:xfrm>
          <a:custGeom>
            <a:avLst/>
            <a:gdLst>
              <a:gd name="connsiteX0" fmla="*/ 0 w 578702"/>
              <a:gd name="connsiteY0" fmla="*/ 0 h 408348"/>
              <a:gd name="connsiteX1" fmla="*/ 97703 w 578702"/>
              <a:gd name="connsiteY1" fmla="*/ 32568 h 408348"/>
              <a:gd name="connsiteX2" fmla="*/ 253026 w 578702"/>
              <a:gd name="connsiteY2" fmla="*/ 180375 h 408348"/>
              <a:gd name="connsiteX3" fmla="*/ 338203 w 578702"/>
              <a:gd name="connsiteY3" fmla="*/ 260541 h 408348"/>
              <a:gd name="connsiteX4" fmla="*/ 473484 w 578702"/>
              <a:gd name="connsiteY4" fmla="*/ 363255 h 408348"/>
              <a:gd name="connsiteX5" fmla="*/ 578702 w 578702"/>
              <a:gd name="connsiteY5" fmla="*/ 408348 h 40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702" h="408348">
                <a:moveTo>
                  <a:pt x="0" y="0"/>
                </a:moveTo>
                <a:cubicBezTo>
                  <a:pt x="27766" y="1252"/>
                  <a:pt x="55532" y="2505"/>
                  <a:pt x="97703" y="32568"/>
                </a:cubicBezTo>
                <a:cubicBezTo>
                  <a:pt x="139874" y="62631"/>
                  <a:pt x="253026" y="180375"/>
                  <a:pt x="253026" y="180375"/>
                </a:cubicBezTo>
                <a:cubicBezTo>
                  <a:pt x="293109" y="218370"/>
                  <a:pt x="301460" y="230061"/>
                  <a:pt x="338203" y="260541"/>
                </a:cubicBezTo>
                <a:cubicBezTo>
                  <a:pt x="374946" y="291021"/>
                  <a:pt x="433401" y="338621"/>
                  <a:pt x="473484" y="363255"/>
                </a:cubicBezTo>
                <a:cubicBezTo>
                  <a:pt x="513567" y="387890"/>
                  <a:pt x="546134" y="398119"/>
                  <a:pt x="578702" y="40834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Freeform 340"/>
          <p:cNvSpPr/>
          <p:nvPr/>
        </p:nvSpPr>
        <p:spPr>
          <a:xfrm>
            <a:off x="6303097" y="4672208"/>
            <a:ext cx="298119" cy="110229"/>
          </a:xfrm>
          <a:custGeom>
            <a:avLst/>
            <a:gdLst>
              <a:gd name="connsiteX0" fmla="*/ 298119 w 298119"/>
              <a:gd name="connsiteY0" fmla="*/ 60125 h 110229"/>
              <a:gd name="connsiteX1" fmla="*/ 298119 w 298119"/>
              <a:gd name="connsiteY1" fmla="*/ 110229 h 110229"/>
              <a:gd name="connsiteX2" fmla="*/ 255531 w 298119"/>
              <a:gd name="connsiteY2" fmla="*/ 110229 h 110229"/>
              <a:gd name="connsiteX3" fmla="*/ 100208 w 298119"/>
              <a:gd name="connsiteY3" fmla="*/ 2505 h 110229"/>
              <a:gd name="connsiteX4" fmla="*/ 0 w 298119"/>
              <a:gd name="connsiteY4" fmla="*/ 0 h 11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119" h="110229">
                <a:moveTo>
                  <a:pt x="298119" y="60125"/>
                </a:moveTo>
                <a:lnTo>
                  <a:pt x="298119" y="110229"/>
                </a:lnTo>
                <a:lnTo>
                  <a:pt x="255531" y="110229"/>
                </a:lnTo>
                <a:lnTo>
                  <a:pt x="100208" y="2505"/>
                </a:ln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Freeform 342"/>
          <p:cNvSpPr/>
          <p:nvPr/>
        </p:nvSpPr>
        <p:spPr>
          <a:xfrm>
            <a:off x="7673444" y="5160723"/>
            <a:ext cx="368266" cy="217953"/>
          </a:xfrm>
          <a:custGeom>
            <a:avLst/>
            <a:gdLst>
              <a:gd name="connsiteX0" fmla="*/ 0 w 368266"/>
              <a:gd name="connsiteY0" fmla="*/ 0 h 217953"/>
              <a:gd name="connsiteX1" fmla="*/ 368266 w 368266"/>
              <a:gd name="connsiteY1" fmla="*/ 5011 h 217953"/>
              <a:gd name="connsiteX2" fmla="*/ 360750 w 368266"/>
              <a:gd name="connsiteY2" fmla="*/ 217953 h 217953"/>
              <a:gd name="connsiteX3" fmla="*/ 87683 w 368266"/>
              <a:gd name="connsiteY3" fmla="*/ 177870 h 217953"/>
              <a:gd name="connsiteX4" fmla="*/ 0 w 368266"/>
              <a:gd name="connsiteY4" fmla="*/ 0 h 21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266" h="217953">
                <a:moveTo>
                  <a:pt x="0" y="0"/>
                </a:moveTo>
                <a:lnTo>
                  <a:pt x="368266" y="5011"/>
                </a:lnTo>
                <a:lnTo>
                  <a:pt x="360750" y="217953"/>
                </a:lnTo>
                <a:lnTo>
                  <a:pt x="87683" y="17787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Freeform 344"/>
          <p:cNvSpPr/>
          <p:nvPr/>
        </p:nvSpPr>
        <p:spPr>
          <a:xfrm>
            <a:off x="7390356" y="5070536"/>
            <a:ext cx="293109" cy="70146"/>
          </a:xfrm>
          <a:custGeom>
            <a:avLst/>
            <a:gdLst>
              <a:gd name="connsiteX0" fmla="*/ 0 w 293109"/>
              <a:gd name="connsiteY0" fmla="*/ 0 h 70146"/>
              <a:gd name="connsiteX1" fmla="*/ 293109 w 293109"/>
              <a:gd name="connsiteY1" fmla="*/ 2505 h 70146"/>
              <a:gd name="connsiteX2" fmla="*/ 293109 w 293109"/>
              <a:gd name="connsiteY2" fmla="*/ 70146 h 70146"/>
              <a:gd name="connsiteX3" fmla="*/ 0 w 293109"/>
              <a:gd name="connsiteY3" fmla="*/ 65135 h 70146"/>
              <a:gd name="connsiteX4" fmla="*/ 0 w 293109"/>
              <a:gd name="connsiteY4" fmla="*/ 0 h 7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109" h="70146">
                <a:moveTo>
                  <a:pt x="0" y="0"/>
                </a:moveTo>
                <a:lnTo>
                  <a:pt x="293109" y="2505"/>
                </a:lnTo>
                <a:lnTo>
                  <a:pt x="293109" y="70146"/>
                </a:lnTo>
                <a:lnTo>
                  <a:pt x="0" y="6513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Freeform 345"/>
          <p:cNvSpPr/>
          <p:nvPr/>
        </p:nvSpPr>
        <p:spPr>
          <a:xfrm>
            <a:off x="7417913" y="5060515"/>
            <a:ext cx="227974" cy="147807"/>
          </a:xfrm>
          <a:custGeom>
            <a:avLst/>
            <a:gdLst>
              <a:gd name="connsiteX0" fmla="*/ 0 w 227974"/>
              <a:gd name="connsiteY0" fmla="*/ 0 h 147807"/>
              <a:gd name="connsiteX1" fmla="*/ 0 w 227974"/>
              <a:gd name="connsiteY1" fmla="*/ 147807 h 147807"/>
              <a:gd name="connsiteX2" fmla="*/ 227974 w 227974"/>
              <a:gd name="connsiteY2" fmla="*/ 147807 h 147807"/>
              <a:gd name="connsiteX3" fmla="*/ 225469 w 227974"/>
              <a:gd name="connsiteY3" fmla="*/ 0 h 14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974" h="147807">
                <a:moveTo>
                  <a:pt x="0" y="0"/>
                </a:moveTo>
                <a:lnTo>
                  <a:pt x="0" y="147807"/>
                </a:lnTo>
                <a:lnTo>
                  <a:pt x="227974" y="147807"/>
                </a:lnTo>
                <a:lnTo>
                  <a:pt x="225469" y="0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/>
          <p:cNvSpPr/>
          <p:nvPr/>
        </p:nvSpPr>
        <p:spPr>
          <a:xfrm>
            <a:off x="7678455" y="5235879"/>
            <a:ext cx="305635" cy="253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Freeform 348"/>
          <p:cNvSpPr/>
          <p:nvPr/>
        </p:nvSpPr>
        <p:spPr>
          <a:xfrm>
            <a:off x="7758621" y="5150702"/>
            <a:ext cx="288099" cy="162839"/>
          </a:xfrm>
          <a:custGeom>
            <a:avLst/>
            <a:gdLst>
              <a:gd name="connsiteX0" fmla="*/ 0 w 288099"/>
              <a:gd name="connsiteY0" fmla="*/ 0 h 162839"/>
              <a:gd name="connsiteX1" fmla="*/ 5011 w 288099"/>
              <a:gd name="connsiteY1" fmla="*/ 50105 h 162839"/>
              <a:gd name="connsiteX2" fmla="*/ 285594 w 288099"/>
              <a:gd name="connsiteY2" fmla="*/ 50105 h 162839"/>
              <a:gd name="connsiteX3" fmla="*/ 288099 w 288099"/>
              <a:gd name="connsiteY3" fmla="*/ 162839 h 16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99" h="162839">
                <a:moveTo>
                  <a:pt x="0" y="0"/>
                </a:moveTo>
                <a:lnTo>
                  <a:pt x="5011" y="50105"/>
                </a:lnTo>
                <a:lnTo>
                  <a:pt x="285594" y="50105"/>
                </a:lnTo>
                <a:lnTo>
                  <a:pt x="288099" y="16283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Text Box 194"/>
          <p:cNvSpPr txBox="1">
            <a:spLocks noChangeArrowheads="1"/>
          </p:cNvSpPr>
          <p:nvPr/>
        </p:nvSpPr>
        <p:spPr bwMode="auto">
          <a:xfrm>
            <a:off x="7678768" y="5276524"/>
            <a:ext cx="457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" b="1" dirty="0" smtClean="0"/>
              <a:t>HIC</a:t>
            </a:r>
            <a:endParaRPr lang="en-US" sz="500" dirty="0"/>
          </a:p>
        </p:txBody>
      </p:sp>
      <p:sp>
        <p:nvSpPr>
          <p:cNvPr id="351" name="Rectangle 350"/>
          <p:cNvSpPr/>
          <p:nvPr/>
        </p:nvSpPr>
        <p:spPr>
          <a:xfrm>
            <a:off x="7005817" y="4842562"/>
            <a:ext cx="251346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ectangle 352"/>
          <p:cNvSpPr/>
          <p:nvPr/>
        </p:nvSpPr>
        <p:spPr>
          <a:xfrm>
            <a:off x="4065744" y="4964446"/>
            <a:ext cx="510180" cy="2354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/>
          <p:cNvSpPr/>
          <p:nvPr/>
        </p:nvSpPr>
        <p:spPr>
          <a:xfrm rot="13408393">
            <a:off x="1706309" y="4068877"/>
            <a:ext cx="368096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/>
          <p:cNvSpPr/>
          <p:nvPr/>
        </p:nvSpPr>
        <p:spPr>
          <a:xfrm>
            <a:off x="1813679" y="4739252"/>
            <a:ext cx="306109" cy="12165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Freeform 357"/>
          <p:cNvSpPr/>
          <p:nvPr/>
        </p:nvSpPr>
        <p:spPr>
          <a:xfrm>
            <a:off x="2009325" y="4214874"/>
            <a:ext cx="463087" cy="317881"/>
          </a:xfrm>
          <a:custGeom>
            <a:avLst/>
            <a:gdLst>
              <a:gd name="connsiteX0" fmla="*/ 58867 w 463087"/>
              <a:gd name="connsiteY0" fmla="*/ 0 h 317881"/>
              <a:gd name="connsiteX1" fmla="*/ 463087 w 463087"/>
              <a:gd name="connsiteY1" fmla="*/ 227619 h 317881"/>
              <a:gd name="connsiteX2" fmla="*/ 412069 w 463087"/>
              <a:gd name="connsiteY2" fmla="*/ 317881 h 317881"/>
              <a:gd name="connsiteX3" fmla="*/ 0 w 463087"/>
              <a:gd name="connsiteY3" fmla="*/ 82414 h 31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87" h="317881">
                <a:moveTo>
                  <a:pt x="58867" y="0"/>
                </a:moveTo>
                <a:lnTo>
                  <a:pt x="463087" y="227619"/>
                </a:lnTo>
                <a:lnTo>
                  <a:pt x="412069" y="317881"/>
                </a:lnTo>
                <a:lnTo>
                  <a:pt x="0" y="82414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/>
          <p:cNvSpPr/>
          <p:nvPr/>
        </p:nvSpPr>
        <p:spPr>
          <a:xfrm>
            <a:off x="3275479" y="4995318"/>
            <a:ext cx="368683" cy="11773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Text Box 103"/>
          <p:cNvSpPr txBox="1">
            <a:spLocks noChangeArrowheads="1"/>
          </p:cNvSpPr>
          <p:nvPr/>
        </p:nvSpPr>
        <p:spPr bwMode="auto">
          <a:xfrm rot="16200000">
            <a:off x="2646214" y="5225619"/>
            <a:ext cx="54672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" b="1" dirty="0" smtClean="0"/>
              <a:t>45</a:t>
            </a:r>
            <a:r>
              <a:rPr lang="en-US" sz="400" b="1" baseline="30000" dirty="0" smtClean="0"/>
              <a:t>TH</a:t>
            </a:r>
            <a:r>
              <a:rPr lang="en-US" sz="400" b="1" dirty="0" smtClean="0"/>
              <a:t> STREET</a:t>
            </a:r>
            <a:endParaRPr lang="en-US" sz="400" dirty="0"/>
          </a:p>
        </p:txBody>
      </p:sp>
      <p:sp>
        <p:nvSpPr>
          <p:cNvPr id="361" name="Text Box 103"/>
          <p:cNvSpPr txBox="1">
            <a:spLocks noChangeArrowheads="1"/>
          </p:cNvSpPr>
          <p:nvPr/>
        </p:nvSpPr>
        <p:spPr bwMode="auto">
          <a:xfrm rot="16200000">
            <a:off x="3303806" y="5038470"/>
            <a:ext cx="933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" b="1" dirty="0" smtClean="0"/>
              <a:t>44th  </a:t>
            </a:r>
            <a:r>
              <a:rPr lang="en-US" sz="400" b="1" dirty="0"/>
              <a:t>STREET</a:t>
            </a:r>
            <a:endParaRPr lang="en-US" sz="400" dirty="0"/>
          </a:p>
        </p:txBody>
      </p:sp>
      <p:sp>
        <p:nvSpPr>
          <p:cNvPr id="321" name="Freeform 320"/>
          <p:cNvSpPr/>
          <p:nvPr/>
        </p:nvSpPr>
        <p:spPr>
          <a:xfrm>
            <a:off x="1379716" y="4193254"/>
            <a:ext cx="259711" cy="714206"/>
          </a:xfrm>
          <a:custGeom>
            <a:avLst/>
            <a:gdLst>
              <a:gd name="connsiteX0" fmla="*/ 0 w 259711"/>
              <a:gd name="connsiteY0" fmla="*/ 0 h 714206"/>
              <a:gd name="connsiteX1" fmla="*/ 259711 w 259711"/>
              <a:gd name="connsiteY1" fmla="*/ 0 h 714206"/>
              <a:gd name="connsiteX2" fmla="*/ 238069 w 259711"/>
              <a:gd name="connsiteY2" fmla="*/ 714206 h 71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711" h="714206">
                <a:moveTo>
                  <a:pt x="0" y="0"/>
                </a:moveTo>
                <a:lnTo>
                  <a:pt x="259711" y="0"/>
                </a:lnTo>
                <a:lnTo>
                  <a:pt x="238069" y="714206"/>
                </a:lnTo>
              </a:path>
            </a:pathLst>
          </a:cu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Freeform 322"/>
          <p:cNvSpPr/>
          <p:nvPr/>
        </p:nvSpPr>
        <p:spPr>
          <a:xfrm>
            <a:off x="3008779" y="4652682"/>
            <a:ext cx="1005168" cy="457200"/>
          </a:xfrm>
          <a:custGeom>
            <a:avLst/>
            <a:gdLst>
              <a:gd name="connsiteX0" fmla="*/ 0 w 1005168"/>
              <a:gd name="connsiteY0" fmla="*/ 457200 h 457200"/>
              <a:gd name="connsiteX1" fmla="*/ 0 w 1005168"/>
              <a:gd name="connsiteY1" fmla="*/ 346262 h 457200"/>
              <a:gd name="connsiteX2" fmla="*/ 268942 w 1005168"/>
              <a:gd name="connsiteY2" fmla="*/ 342900 h 457200"/>
              <a:gd name="connsiteX3" fmla="*/ 265580 w 1005168"/>
              <a:gd name="connsiteY3" fmla="*/ 194983 h 457200"/>
              <a:gd name="connsiteX4" fmla="*/ 605118 w 1005168"/>
              <a:gd name="connsiteY4" fmla="*/ 181536 h 457200"/>
              <a:gd name="connsiteX5" fmla="*/ 605118 w 1005168"/>
              <a:gd name="connsiteY5" fmla="*/ 70597 h 457200"/>
              <a:gd name="connsiteX6" fmla="*/ 964827 w 1005168"/>
              <a:gd name="connsiteY6" fmla="*/ 73959 h 457200"/>
              <a:gd name="connsiteX7" fmla="*/ 964827 w 1005168"/>
              <a:gd name="connsiteY7" fmla="*/ 3362 h 457200"/>
              <a:gd name="connsiteX8" fmla="*/ 1005168 w 1005168"/>
              <a:gd name="connsiteY8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168" h="457200">
                <a:moveTo>
                  <a:pt x="0" y="457200"/>
                </a:moveTo>
                <a:lnTo>
                  <a:pt x="0" y="346262"/>
                </a:lnTo>
                <a:lnTo>
                  <a:pt x="268942" y="342900"/>
                </a:lnTo>
                <a:cubicBezTo>
                  <a:pt x="267821" y="293594"/>
                  <a:pt x="266701" y="244289"/>
                  <a:pt x="265580" y="194983"/>
                </a:cubicBezTo>
                <a:lnTo>
                  <a:pt x="605118" y="181536"/>
                </a:lnTo>
                <a:lnTo>
                  <a:pt x="605118" y="70597"/>
                </a:lnTo>
                <a:lnTo>
                  <a:pt x="964827" y="73959"/>
                </a:lnTo>
                <a:lnTo>
                  <a:pt x="964827" y="3362"/>
                </a:lnTo>
                <a:lnTo>
                  <a:pt x="1005168" y="0"/>
                </a:lnTo>
              </a:path>
            </a:pathLst>
          </a:cu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Text Box 204"/>
          <p:cNvSpPr txBox="1">
            <a:spLocks noChangeArrowheads="1"/>
          </p:cNvSpPr>
          <p:nvPr/>
        </p:nvSpPr>
        <p:spPr bwMode="auto">
          <a:xfrm>
            <a:off x="1743916" y="4712914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 dirty="0" smtClean="0"/>
              <a:t>AX23</a:t>
            </a:r>
            <a:endParaRPr lang="en-US" dirty="0"/>
          </a:p>
        </p:txBody>
      </p:sp>
      <p:sp>
        <p:nvSpPr>
          <p:cNvPr id="325" name="Text Box 204"/>
          <p:cNvSpPr txBox="1">
            <a:spLocks noChangeArrowheads="1"/>
          </p:cNvSpPr>
          <p:nvPr/>
        </p:nvSpPr>
        <p:spPr bwMode="auto">
          <a:xfrm rot="2562621">
            <a:off x="1657631" y="4048406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 dirty="0" smtClean="0"/>
              <a:t>AX22</a:t>
            </a:r>
            <a:endParaRPr lang="en-US" dirty="0"/>
          </a:p>
        </p:txBody>
      </p:sp>
      <p:sp>
        <p:nvSpPr>
          <p:cNvPr id="326" name="Text Box 103"/>
          <p:cNvSpPr txBox="1">
            <a:spLocks noChangeArrowheads="1"/>
          </p:cNvSpPr>
          <p:nvPr/>
        </p:nvSpPr>
        <p:spPr bwMode="auto">
          <a:xfrm>
            <a:off x="1079930" y="4867032"/>
            <a:ext cx="65361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" b="1" dirty="0" smtClean="0"/>
              <a:t>JONES COURT</a:t>
            </a:r>
            <a:endParaRPr lang="en-US" sz="400" dirty="0"/>
          </a:p>
        </p:txBody>
      </p:sp>
      <p:sp>
        <p:nvSpPr>
          <p:cNvPr id="332" name="Text Box 103"/>
          <p:cNvSpPr txBox="1">
            <a:spLocks noChangeArrowheads="1"/>
          </p:cNvSpPr>
          <p:nvPr/>
        </p:nvSpPr>
        <p:spPr bwMode="auto">
          <a:xfrm rot="16200000">
            <a:off x="1429255" y="5157263"/>
            <a:ext cx="54672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" b="1" dirty="0" smtClean="0"/>
              <a:t>46</a:t>
            </a:r>
            <a:r>
              <a:rPr lang="en-US" sz="400" b="1" baseline="30000" dirty="0" smtClean="0"/>
              <a:t>TH</a:t>
            </a:r>
            <a:r>
              <a:rPr lang="en-US" sz="400" b="1" dirty="0" smtClean="0"/>
              <a:t> STREET</a:t>
            </a:r>
            <a:endParaRPr lang="en-US" sz="400" dirty="0"/>
          </a:p>
        </p:txBody>
      </p:sp>
      <p:sp>
        <p:nvSpPr>
          <p:cNvPr id="354" name="Freeform 353"/>
          <p:cNvSpPr/>
          <p:nvPr/>
        </p:nvSpPr>
        <p:spPr>
          <a:xfrm>
            <a:off x="1679848" y="1915689"/>
            <a:ext cx="413756" cy="753035"/>
          </a:xfrm>
          <a:custGeom>
            <a:avLst/>
            <a:gdLst>
              <a:gd name="connsiteX0" fmla="*/ 0 w 413756"/>
              <a:gd name="connsiteY0" fmla="*/ 748897 h 753035"/>
              <a:gd name="connsiteX1" fmla="*/ 99301 w 413756"/>
              <a:gd name="connsiteY1" fmla="*/ 376517 h 753035"/>
              <a:gd name="connsiteX2" fmla="*/ 219290 w 413756"/>
              <a:gd name="connsiteY2" fmla="*/ 28963 h 753035"/>
              <a:gd name="connsiteX3" fmla="*/ 302042 w 413756"/>
              <a:gd name="connsiteY3" fmla="*/ 33100 h 753035"/>
              <a:gd name="connsiteX4" fmla="*/ 326867 w 413756"/>
              <a:gd name="connsiteY4" fmla="*/ 0 h 753035"/>
              <a:gd name="connsiteX5" fmla="*/ 413756 w 413756"/>
              <a:gd name="connsiteY5" fmla="*/ 0 h 753035"/>
              <a:gd name="connsiteX6" fmla="*/ 285491 w 413756"/>
              <a:gd name="connsiteY6" fmla="*/ 277216 h 753035"/>
              <a:gd name="connsiteX7" fmla="*/ 215153 w 413756"/>
              <a:gd name="connsiteY7" fmla="*/ 674421 h 753035"/>
              <a:gd name="connsiteX8" fmla="*/ 202740 w 413756"/>
              <a:gd name="connsiteY8" fmla="*/ 753035 h 753035"/>
              <a:gd name="connsiteX9" fmla="*/ 0 w 413756"/>
              <a:gd name="connsiteY9" fmla="*/ 748897 h 75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756" h="753035">
                <a:moveTo>
                  <a:pt x="0" y="748897"/>
                </a:moveTo>
                <a:lnTo>
                  <a:pt x="99301" y="376517"/>
                </a:lnTo>
                <a:lnTo>
                  <a:pt x="219290" y="28963"/>
                </a:lnTo>
                <a:lnTo>
                  <a:pt x="302042" y="33100"/>
                </a:lnTo>
                <a:lnTo>
                  <a:pt x="326867" y="0"/>
                </a:lnTo>
                <a:lnTo>
                  <a:pt x="413756" y="0"/>
                </a:lnTo>
                <a:lnTo>
                  <a:pt x="285491" y="277216"/>
                </a:lnTo>
                <a:lnTo>
                  <a:pt x="215153" y="674421"/>
                </a:lnTo>
                <a:lnTo>
                  <a:pt x="202740" y="753035"/>
                </a:lnTo>
                <a:lnTo>
                  <a:pt x="0" y="748897"/>
                </a:lnTo>
                <a:close/>
              </a:path>
            </a:pathLst>
          </a:cu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4" name="Text Box 163"/>
          <p:cNvSpPr txBox="1">
            <a:spLocks noChangeArrowheads="1"/>
          </p:cNvSpPr>
          <p:nvPr/>
        </p:nvSpPr>
        <p:spPr bwMode="auto">
          <a:xfrm>
            <a:off x="1712603" y="2201524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49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6" name="Freeform 355"/>
          <p:cNvSpPr/>
          <p:nvPr/>
        </p:nvSpPr>
        <p:spPr>
          <a:xfrm>
            <a:off x="1977752" y="1228854"/>
            <a:ext cx="339280" cy="570983"/>
          </a:xfrm>
          <a:custGeom>
            <a:avLst/>
            <a:gdLst>
              <a:gd name="connsiteX0" fmla="*/ 177915 w 339280"/>
              <a:gd name="connsiteY0" fmla="*/ 4138 h 570983"/>
              <a:gd name="connsiteX1" fmla="*/ 0 w 339280"/>
              <a:gd name="connsiteY1" fmla="*/ 570983 h 570983"/>
              <a:gd name="connsiteX2" fmla="*/ 177915 w 339280"/>
              <a:gd name="connsiteY2" fmla="*/ 566846 h 570983"/>
              <a:gd name="connsiteX3" fmla="*/ 339280 w 339280"/>
              <a:gd name="connsiteY3" fmla="*/ 0 h 570983"/>
              <a:gd name="connsiteX4" fmla="*/ 177915 w 339280"/>
              <a:gd name="connsiteY4" fmla="*/ 4138 h 57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280" h="570983">
                <a:moveTo>
                  <a:pt x="177915" y="4138"/>
                </a:moveTo>
                <a:lnTo>
                  <a:pt x="0" y="570983"/>
                </a:lnTo>
                <a:lnTo>
                  <a:pt x="177915" y="566846"/>
                </a:lnTo>
                <a:lnTo>
                  <a:pt x="339280" y="0"/>
                </a:lnTo>
                <a:lnTo>
                  <a:pt x="177915" y="4138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1" name="Text Box 127"/>
          <p:cNvSpPr txBox="1">
            <a:spLocks noChangeArrowheads="1"/>
          </p:cNvSpPr>
          <p:nvPr/>
        </p:nvSpPr>
        <p:spPr bwMode="auto">
          <a:xfrm>
            <a:off x="1992664" y="1403602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57</a:t>
            </a:r>
            <a:endParaRPr lang="en-US" dirty="0"/>
          </a:p>
        </p:txBody>
      </p:sp>
      <p:sp>
        <p:nvSpPr>
          <p:cNvPr id="362" name="Freeform 361"/>
          <p:cNvSpPr/>
          <p:nvPr/>
        </p:nvSpPr>
        <p:spPr>
          <a:xfrm>
            <a:off x="2238418" y="1245405"/>
            <a:ext cx="521332" cy="359967"/>
          </a:xfrm>
          <a:custGeom>
            <a:avLst/>
            <a:gdLst>
              <a:gd name="connsiteX0" fmla="*/ 107577 w 521332"/>
              <a:gd name="connsiteY0" fmla="*/ 0 h 359967"/>
              <a:gd name="connsiteX1" fmla="*/ 0 w 521332"/>
              <a:gd name="connsiteY1" fmla="*/ 359967 h 359967"/>
              <a:gd name="connsiteX2" fmla="*/ 153090 w 521332"/>
              <a:gd name="connsiteY2" fmla="*/ 359967 h 359967"/>
              <a:gd name="connsiteX3" fmla="*/ 202740 w 521332"/>
              <a:gd name="connsiteY3" fmla="*/ 355829 h 359967"/>
              <a:gd name="connsiteX4" fmla="*/ 198603 w 521332"/>
              <a:gd name="connsiteY4" fmla="*/ 318591 h 359967"/>
              <a:gd name="connsiteX5" fmla="*/ 335142 w 521332"/>
              <a:gd name="connsiteY5" fmla="*/ 322729 h 359967"/>
              <a:gd name="connsiteX6" fmla="*/ 335142 w 521332"/>
              <a:gd name="connsiteY6" fmla="*/ 297904 h 359967"/>
              <a:gd name="connsiteX7" fmla="*/ 442719 w 521332"/>
              <a:gd name="connsiteY7" fmla="*/ 306179 h 359967"/>
              <a:gd name="connsiteX8" fmla="*/ 484094 w 521332"/>
              <a:gd name="connsiteY8" fmla="*/ 302041 h 359967"/>
              <a:gd name="connsiteX9" fmla="*/ 521332 w 521332"/>
              <a:gd name="connsiteY9" fmla="*/ 223428 h 359967"/>
              <a:gd name="connsiteX10" fmla="*/ 513057 w 521332"/>
              <a:gd name="connsiteY10" fmla="*/ 4137 h 359967"/>
              <a:gd name="connsiteX11" fmla="*/ 107577 w 521332"/>
              <a:gd name="connsiteY11" fmla="*/ 0 h 35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332" h="359967">
                <a:moveTo>
                  <a:pt x="107577" y="0"/>
                </a:moveTo>
                <a:lnTo>
                  <a:pt x="0" y="359967"/>
                </a:lnTo>
                <a:lnTo>
                  <a:pt x="153090" y="359967"/>
                </a:lnTo>
                <a:lnTo>
                  <a:pt x="202740" y="355829"/>
                </a:lnTo>
                <a:lnTo>
                  <a:pt x="198603" y="318591"/>
                </a:lnTo>
                <a:lnTo>
                  <a:pt x="335142" y="322729"/>
                </a:lnTo>
                <a:lnTo>
                  <a:pt x="335142" y="297904"/>
                </a:lnTo>
                <a:lnTo>
                  <a:pt x="442719" y="306179"/>
                </a:lnTo>
                <a:lnTo>
                  <a:pt x="484094" y="302041"/>
                </a:lnTo>
                <a:lnTo>
                  <a:pt x="521332" y="223428"/>
                </a:lnTo>
                <a:lnTo>
                  <a:pt x="513057" y="4137"/>
                </a:lnTo>
                <a:lnTo>
                  <a:pt x="107577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2" name="Text Box 128"/>
          <p:cNvSpPr txBox="1">
            <a:spLocks noChangeArrowheads="1"/>
          </p:cNvSpPr>
          <p:nvPr/>
        </p:nvSpPr>
        <p:spPr bwMode="auto">
          <a:xfrm>
            <a:off x="2362200" y="1295400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56</a:t>
            </a:r>
            <a:endParaRPr lang="en-US" dirty="0"/>
          </a:p>
        </p:txBody>
      </p:sp>
      <p:sp>
        <p:nvSpPr>
          <p:cNvPr id="363" name="Freeform 362"/>
          <p:cNvSpPr/>
          <p:nvPr/>
        </p:nvSpPr>
        <p:spPr>
          <a:xfrm>
            <a:off x="3231432" y="1286780"/>
            <a:ext cx="331004" cy="231703"/>
          </a:xfrm>
          <a:custGeom>
            <a:avLst/>
            <a:gdLst>
              <a:gd name="connsiteX0" fmla="*/ 0 w 331004"/>
              <a:gd name="connsiteY0" fmla="*/ 0 h 231703"/>
              <a:gd name="connsiteX1" fmla="*/ 12412 w 331004"/>
              <a:gd name="connsiteY1" fmla="*/ 231703 h 231703"/>
              <a:gd name="connsiteX2" fmla="*/ 331004 w 331004"/>
              <a:gd name="connsiteY2" fmla="*/ 231703 h 231703"/>
              <a:gd name="connsiteX3" fmla="*/ 331004 w 331004"/>
              <a:gd name="connsiteY3" fmla="*/ 8275 h 231703"/>
              <a:gd name="connsiteX4" fmla="*/ 0 w 331004"/>
              <a:gd name="connsiteY4" fmla="*/ 0 h 23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004" h="231703">
                <a:moveTo>
                  <a:pt x="0" y="0"/>
                </a:moveTo>
                <a:lnTo>
                  <a:pt x="12412" y="231703"/>
                </a:lnTo>
                <a:lnTo>
                  <a:pt x="331004" y="231703"/>
                </a:lnTo>
                <a:lnTo>
                  <a:pt x="331004" y="827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3" name="Text Box 129"/>
          <p:cNvSpPr txBox="1">
            <a:spLocks noChangeArrowheads="1"/>
          </p:cNvSpPr>
          <p:nvPr/>
        </p:nvSpPr>
        <p:spPr bwMode="auto">
          <a:xfrm>
            <a:off x="3249016" y="1285057"/>
            <a:ext cx="304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/>
              <a:t>55</a:t>
            </a:r>
            <a:endParaRPr lang="en-US" dirty="0"/>
          </a:p>
        </p:txBody>
      </p:sp>
      <p:sp>
        <p:nvSpPr>
          <p:cNvPr id="364" name="Freeform 363"/>
          <p:cNvSpPr/>
          <p:nvPr/>
        </p:nvSpPr>
        <p:spPr>
          <a:xfrm>
            <a:off x="2561148" y="2010852"/>
            <a:ext cx="413755" cy="422031"/>
          </a:xfrm>
          <a:custGeom>
            <a:avLst/>
            <a:gdLst>
              <a:gd name="connsiteX0" fmla="*/ 0 w 413755"/>
              <a:gd name="connsiteY0" fmla="*/ 28963 h 422031"/>
              <a:gd name="connsiteX1" fmla="*/ 0 w 413755"/>
              <a:gd name="connsiteY1" fmla="*/ 384793 h 422031"/>
              <a:gd name="connsiteX2" fmla="*/ 28962 w 413755"/>
              <a:gd name="connsiteY2" fmla="*/ 384793 h 422031"/>
              <a:gd name="connsiteX3" fmla="*/ 28962 w 413755"/>
              <a:gd name="connsiteY3" fmla="*/ 422031 h 422031"/>
              <a:gd name="connsiteX4" fmla="*/ 302041 w 413755"/>
              <a:gd name="connsiteY4" fmla="*/ 417894 h 422031"/>
              <a:gd name="connsiteX5" fmla="*/ 306179 w 413755"/>
              <a:gd name="connsiteY5" fmla="*/ 384793 h 422031"/>
              <a:gd name="connsiteX6" fmla="*/ 331004 w 413755"/>
              <a:gd name="connsiteY6" fmla="*/ 380656 h 422031"/>
              <a:gd name="connsiteX7" fmla="*/ 335142 w 413755"/>
              <a:gd name="connsiteY7" fmla="*/ 322730 h 422031"/>
              <a:gd name="connsiteX8" fmla="*/ 409618 w 413755"/>
              <a:gd name="connsiteY8" fmla="*/ 322730 h 422031"/>
              <a:gd name="connsiteX9" fmla="*/ 413755 w 413755"/>
              <a:gd name="connsiteY9" fmla="*/ 0 h 422031"/>
              <a:gd name="connsiteX10" fmla="*/ 0 w 413755"/>
              <a:gd name="connsiteY10" fmla="*/ 28963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755" h="422031">
                <a:moveTo>
                  <a:pt x="0" y="28963"/>
                </a:moveTo>
                <a:lnTo>
                  <a:pt x="0" y="384793"/>
                </a:lnTo>
                <a:lnTo>
                  <a:pt x="28962" y="384793"/>
                </a:lnTo>
                <a:lnTo>
                  <a:pt x="28962" y="422031"/>
                </a:lnTo>
                <a:lnTo>
                  <a:pt x="302041" y="417894"/>
                </a:lnTo>
                <a:lnTo>
                  <a:pt x="306179" y="384793"/>
                </a:lnTo>
                <a:lnTo>
                  <a:pt x="331004" y="380656"/>
                </a:lnTo>
                <a:lnTo>
                  <a:pt x="335142" y="322730"/>
                </a:lnTo>
                <a:lnTo>
                  <a:pt x="409618" y="322730"/>
                </a:lnTo>
                <a:lnTo>
                  <a:pt x="413755" y="0"/>
                </a:lnTo>
                <a:lnTo>
                  <a:pt x="0" y="28963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3" name="Text Box 162"/>
          <p:cNvSpPr txBox="1">
            <a:spLocks noChangeArrowheads="1"/>
          </p:cNvSpPr>
          <p:nvPr/>
        </p:nvSpPr>
        <p:spPr bwMode="auto">
          <a:xfrm>
            <a:off x="2603902" y="2072916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27</a:t>
            </a:r>
            <a:endParaRPr lang="en-US" dirty="0"/>
          </a:p>
        </p:txBody>
      </p:sp>
      <p:sp>
        <p:nvSpPr>
          <p:cNvPr id="365" name="Freeform 364"/>
          <p:cNvSpPr/>
          <p:nvPr/>
        </p:nvSpPr>
        <p:spPr>
          <a:xfrm>
            <a:off x="2445296" y="2590110"/>
            <a:ext cx="326867" cy="165503"/>
          </a:xfrm>
          <a:custGeom>
            <a:avLst/>
            <a:gdLst>
              <a:gd name="connsiteX0" fmla="*/ 4137 w 326867"/>
              <a:gd name="connsiteY0" fmla="*/ 0 h 165503"/>
              <a:gd name="connsiteX1" fmla="*/ 0 w 326867"/>
              <a:gd name="connsiteY1" fmla="*/ 82752 h 165503"/>
              <a:gd name="connsiteX2" fmla="*/ 119989 w 326867"/>
              <a:gd name="connsiteY2" fmla="*/ 82752 h 165503"/>
              <a:gd name="connsiteX3" fmla="*/ 223428 w 326867"/>
              <a:gd name="connsiteY3" fmla="*/ 165503 h 165503"/>
              <a:gd name="connsiteX4" fmla="*/ 326867 w 326867"/>
              <a:gd name="connsiteY4" fmla="*/ 62064 h 165503"/>
              <a:gd name="connsiteX5" fmla="*/ 277216 w 326867"/>
              <a:gd name="connsiteY5" fmla="*/ 0 h 165503"/>
              <a:gd name="connsiteX6" fmla="*/ 4137 w 326867"/>
              <a:gd name="connsiteY6" fmla="*/ 0 h 16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867" h="165503">
                <a:moveTo>
                  <a:pt x="4137" y="0"/>
                </a:moveTo>
                <a:lnTo>
                  <a:pt x="0" y="82752"/>
                </a:lnTo>
                <a:lnTo>
                  <a:pt x="119989" y="82752"/>
                </a:lnTo>
                <a:lnTo>
                  <a:pt x="223428" y="165503"/>
                </a:lnTo>
                <a:lnTo>
                  <a:pt x="326867" y="62064"/>
                </a:lnTo>
                <a:lnTo>
                  <a:pt x="277216" y="0"/>
                </a:lnTo>
                <a:lnTo>
                  <a:pt x="4137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5" name="Text Box 164"/>
          <p:cNvSpPr txBox="1">
            <a:spLocks noChangeArrowheads="1"/>
          </p:cNvSpPr>
          <p:nvPr/>
        </p:nvSpPr>
        <p:spPr bwMode="auto">
          <a:xfrm>
            <a:off x="2496326" y="2536322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26</a:t>
            </a:r>
            <a:endParaRPr lang="en-US" dirty="0"/>
          </a:p>
        </p:txBody>
      </p:sp>
      <p:sp>
        <p:nvSpPr>
          <p:cNvPr id="366" name="Freeform 365"/>
          <p:cNvSpPr/>
          <p:nvPr/>
        </p:nvSpPr>
        <p:spPr>
          <a:xfrm>
            <a:off x="4911280" y="881300"/>
            <a:ext cx="264803" cy="244115"/>
          </a:xfrm>
          <a:custGeom>
            <a:avLst/>
            <a:gdLst>
              <a:gd name="connsiteX0" fmla="*/ 4137 w 264803"/>
              <a:gd name="connsiteY0" fmla="*/ 0 h 244115"/>
              <a:gd name="connsiteX1" fmla="*/ 0 w 264803"/>
              <a:gd name="connsiteY1" fmla="*/ 244115 h 244115"/>
              <a:gd name="connsiteX2" fmla="*/ 264803 w 264803"/>
              <a:gd name="connsiteY2" fmla="*/ 235840 h 244115"/>
              <a:gd name="connsiteX3" fmla="*/ 264803 w 264803"/>
              <a:gd name="connsiteY3" fmla="*/ 4137 h 244115"/>
              <a:gd name="connsiteX4" fmla="*/ 4137 w 264803"/>
              <a:gd name="connsiteY4" fmla="*/ 0 h 24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803" h="244115">
                <a:moveTo>
                  <a:pt x="4137" y="0"/>
                </a:moveTo>
                <a:lnTo>
                  <a:pt x="0" y="244115"/>
                </a:lnTo>
                <a:lnTo>
                  <a:pt x="264803" y="235840"/>
                </a:lnTo>
                <a:lnTo>
                  <a:pt x="264803" y="4137"/>
                </a:lnTo>
                <a:lnTo>
                  <a:pt x="4137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1" name="Text Box 139"/>
          <p:cNvSpPr txBox="1">
            <a:spLocks noChangeArrowheads="1"/>
          </p:cNvSpPr>
          <p:nvPr/>
        </p:nvSpPr>
        <p:spPr bwMode="auto">
          <a:xfrm>
            <a:off x="4899901" y="886816"/>
            <a:ext cx="3095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47</a:t>
            </a:r>
            <a:endParaRPr lang="en-US" dirty="0"/>
          </a:p>
        </p:txBody>
      </p:sp>
      <p:sp>
        <p:nvSpPr>
          <p:cNvPr id="368" name="Freeform 367"/>
          <p:cNvSpPr/>
          <p:nvPr/>
        </p:nvSpPr>
        <p:spPr>
          <a:xfrm>
            <a:off x="4936105" y="1266092"/>
            <a:ext cx="401343" cy="190328"/>
          </a:xfrm>
          <a:custGeom>
            <a:avLst/>
            <a:gdLst>
              <a:gd name="connsiteX0" fmla="*/ 0 w 401343"/>
              <a:gd name="connsiteY0" fmla="*/ 0 h 190328"/>
              <a:gd name="connsiteX1" fmla="*/ 4138 w 401343"/>
              <a:gd name="connsiteY1" fmla="*/ 190328 h 190328"/>
              <a:gd name="connsiteX2" fmla="*/ 401343 w 401343"/>
              <a:gd name="connsiteY2" fmla="*/ 186190 h 190328"/>
              <a:gd name="connsiteX3" fmla="*/ 397205 w 401343"/>
              <a:gd name="connsiteY3" fmla="*/ 4138 h 190328"/>
              <a:gd name="connsiteX4" fmla="*/ 0 w 401343"/>
              <a:gd name="connsiteY4" fmla="*/ 0 h 19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343" h="190328">
                <a:moveTo>
                  <a:pt x="0" y="0"/>
                </a:moveTo>
                <a:cubicBezTo>
                  <a:pt x="1379" y="63443"/>
                  <a:pt x="2759" y="126885"/>
                  <a:pt x="4138" y="190328"/>
                </a:cubicBezTo>
                <a:lnTo>
                  <a:pt x="401343" y="186190"/>
                </a:lnTo>
                <a:cubicBezTo>
                  <a:pt x="399964" y="125506"/>
                  <a:pt x="398584" y="64822"/>
                  <a:pt x="397205" y="4138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6" name="Text Box 144"/>
          <p:cNvSpPr txBox="1">
            <a:spLocks noChangeArrowheads="1"/>
          </p:cNvSpPr>
          <p:nvPr/>
        </p:nvSpPr>
        <p:spPr bwMode="auto">
          <a:xfrm>
            <a:off x="4976446" y="1237129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 smtClean="0"/>
              <a:t>09</a:t>
            </a:r>
            <a:endParaRPr lang="en-US" dirty="0"/>
          </a:p>
        </p:txBody>
      </p:sp>
      <p:sp>
        <p:nvSpPr>
          <p:cNvPr id="369" name="Freeform 368"/>
          <p:cNvSpPr/>
          <p:nvPr/>
        </p:nvSpPr>
        <p:spPr>
          <a:xfrm>
            <a:off x="4749915" y="1497795"/>
            <a:ext cx="384793" cy="281354"/>
          </a:xfrm>
          <a:custGeom>
            <a:avLst/>
            <a:gdLst>
              <a:gd name="connsiteX0" fmla="*/ 4137 w 384793"/>
              <a:gd name="connsiteY0" fmla="*/ 0 h 281354"/>
              <a:gd name="connsiteX1" fmla="*/ 0 w 384793"/>
              <a:gd name="connsiteY1" fmla="*/ 277217 h 281354"/>
              <a:gd name="connsiteX2" fmla="*/ 384793 w 384793"/>
              <a:gd name="connsiteY2" fmla="*/ 281354 h 281354"/>
              <a:gd name="connsiteX3" fmla="*/ 380655 w 384793"/>
              <a:gd name="connsiteY3" fmla="*/ 4138 h 281354"/>
              <a:gd name="connsiteX4" fmla="*/ 4137 w 384793"/>
              <a:gd name="connsiteY4" fmla="*/ 0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793" h="281354">
                <a:moveTo>
                  <a:pt x="4137" y="0"/>
                </a:moveTo>
                <a:lnTo>
                  <a:pt x="0" y="277217"/>
                </a:lnTo>
                <a:lnTo>
                  <a:pt x="384793" y="281354"/>
                </a:lnTo>
                <a:cubicBezTo>
                  <a:pt x="383414" y="188949"/>
                  <a:pt x="382034" y="96543"/>
                  <a:pt x="380655" y="4138"/>
                </a:cubicBezTo>
                <a:lnTo>
                  <a:pt x="4137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8" name="Text Box 147"/>
          <p:cNvSpPr txBox="1">
            <a:spLocks noChangeArrowheads="1"/>
          </p:cNvSpPr>
          <p:nvPr/>
        </p:nvSpPr>
        <p:spPr bwMode="auto">
          <a:xfrm>
            <a:off x="4777757" y="1527384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 smtClean="0"/>
              <a:t>08</a:t>
            </a:r>
            <a:endParaRPr lang="en-US" dirty="0"/>
          </a:p>
        </p:txBody>
      </p:sp>
      <p:sp>
        <p:nvSpPr>
          <p:cNvPr id="370" name="Rectangle 369"/>
          <p:cNvSpPr/>
          <p:nvPr/>
        </p:nvSpPr>
        <p:spPr>
          <a:xfrm>
            <a:off x="4791290" y="2234281"/>
            <a:ext cx="144815" cy="115851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Text Box 279"/>
          <p:cNvSpPr txBox="1">
            <a:spLocks noChangeArrowheads="1"/>
          </p:cNvSpPr>
          <p:nvPr/>
        </p:nvSpPr>
        <p:spPr bwMode="auto">
          <a:xfrm>
            <a:off x="4724845" y="2200455"/>
            <a:ext cx="457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1A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372" name="Freeform 371"/>
          <p:cNvSpPr/>
          <p:nvPr/>
        </p:nvSpPr>
        <p:spPr>
          <a:xfrm>
            <a:off x="5515363" y="1307468"/>
            <a:ext cx="260666" cy="111714"/>
          </a:xfrm>
          <a:custGeom>
            <a:avLst/>
            <a:gdLst>
              <a:gd name="connsiteX0" fmla="*/ 4137 w 260666"/>
              <a:gd name="connsiteY0" fmla="*/ 0 h 111714"/>
              <a:gd name="connsiteX1" fmla="*/ 0 w 260666"/>
              <a:gd name="connsiteY1" fmla="*/ 111714 h 111714"/>
              <a:gd name="connsiteX2" fmla="*/ 260666 w 260666"/>
              <a:gd name="connsiteY2" fmla="*/ 107576 h 111714"/>
              <a:gd name="connsiteX3" fmla="*/ 252391 w 260666"/>
              <a:gd name="connsiteY3" fmla="*/ 0 h 111714"/>
              <a:gd name="connsiteX4" fmla="*/ 4137 w 260666"/>
              <a:gd name="connsiteY4" fmla="*/ 0 h 11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66" h="111714">
                <a:moveTo>
                  <a:pt x="4137" y="0"/>
                </a:moveTo>
                <a:lnTo>
                  <a:pt x="0" y="111714"/>
                </a:lnTo>
                <a:lnTo>
                  <a:pt x="260666" y="107576"/>
                </a:lnTo>
                <a:lnTo>
                  <a:pt x="252391" y="0"/>
                </a:lnTo>
                <a:lnTo>
                  <a:pt x="4137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1" name="Text Box 150"/>
          <p:cNvSpPr txBox="1">
            <a:spLocks noChangeArrowheads="1"/>
          </p:cNvSpPr>
          <p:nvPr/>
        </p:nvSpPr>
        <p:spPr bwMode="auto">
          <a:xfrm>
            <a:off x="5512605" y="1249542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10</a:t>
            </a:r>
            <a:endParaRPr lang="en-US" dirty="0"/>
          </a:p>
        </p:txBody>
      </p:sp>
      <p:sp>
        <p:nvSpPr>
          <p:cNvPr id="373" name="Freeform 372"/>
          <p:cNvSpPr/>
          <p:nvPr/>
        </p:nvSpPr>
        <p:spPr>
          <a:xfrm>
            <a:off x="5457437" y="1944652"/>
            <a:ext cx="384793" cy="231703"/>
          </a:xfrm>
          <a:custGeom>
            <a:avLst/>
            <a:gdLst>
              <a:gd name="connsiteX0" fmla="*/ 376518 w 384793"/>
              <a:gd name="connsiteY0" fmla="*/ 0 h 231703"/>
              <a:gd name="connsiteX1" fmla="*/ 384793 w 384793"/>
              <a:gd name="connsiteY1" fmla="*/ 231703 h 231703"/>
              <a:gd name="connsiteX2" fmla="*/ 0 w 384793"/>
              <a:gd name="connsiteY2" fmla="*/ 231703 h 231703"/>
              <a:gd name="connsiteX3" fmla="*/ 0 w 384793"/>
              <a:gd name="connsiteY3" fmla="*/ 4137 h 231703"/>
              <a:gd name="connsiteX4" fmla="*/ 376518 w 384793"/>
              <a:gd name="connsiteY4" fmla="*/ 0 h 23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793" h="231703">
                <a:moveTo>
                  <a:pt x="376518" y="0"/>
                </a:moveTo>
                <a:lnTo>
                  <a:pt x="384793" y="231703"/>
                </a:lnTo>
                <a:lnTo>
                  <a:pt x="0" y="231703"/>
                </a:lnTo>
                <a:lnTo>
                  <a:pt x="0" y="4137"/>
                </a:lnTo>
                <a:lnTo>
                  <a:pt x="376518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4" name="Text Box 153"/>
          <p:cNvSpPr txBox="1">
            <a:spLocks noChangeArrowheads="1"/>
          </p:cNvSpPr>
          <p:nvPr/>
        </p:nvSpPr>
        <p:spPr bwMode="auto">
          <a:xfrm>
            <a:off x="5481228" y="1944652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 smtClean="0"/>
              <a:t>07</a:t>
            </a:r>
            <a:endParaRPr lang="en-US" dirty="0"/>
          </a:p>
        </p:txBody>
      </p:sp>
      <p:sp>
        <p:nvSpPr>
          <p:cNvPr id="374" name="Freeform 373"/>
          <p:cNvSpPr/>
          <p:nvPr/>
        </p:nvSpPr>
        <p:spPr>
          <a:xfrm>
            <a:off x="5502950" y="2341857"/>
            <a:ext cx="260666" cy="628909"/>
          </a:xfrm>
          <a:custGeom>
            <a:avLst/>
            <a:gdLst>
              <a:gd name="connsiteX0" fmla="*/ 0 w 260666"/>
              <a:gd name="connsiteY0" fmla="*/ 0 h 628909"/>
              <a:gd name="connsiteX1" fmla="*/ 0 w 260666"/>
              <a:gd name="connsiteY1" fmla="*/ 620633 h 628909"/>
              <a:gd name="connsiteX2" fmla="*/ 227566 w 260666"/>
              <a:gd name="connsiteY2" fmla="*/ 628909 h 628909"/>
              <a:gd name="connsiteX3" fmla="*/ 260666 w 260666"/>
              <a:gd name="connsiteY3" fmla="*/ 604083 h 628909"/>
              <a:gd name="connsiteX4" fmla="*/ 256529 w 260666"/>
              <a:gd name="connsiteY4" fmla="*/ 546157 h 628909"/>
              <a:gd name="connsiteX5" fmla="*/ 223428 w 260666"/>
              <a:gd name="connsiteY5" fmla="*/ 500644 h 628909"/>
              <a:gd name="connsiteX6" fmla="*/ 219291 w 260666"/>
              <a:gd name="connsiteY6" fmla="*/ 8275 h 628909"/>
              <a:gd name="connsiteX7" fmla="*/ 0 w 260666"/>
              <a:gd name="connsiteY7" fmla="*/ 0 h 62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666" h="628909">
                <a:moveTo>
                  <a:pt x="0" y="0"/>
                </a:moveTo>
                <a:lnTo>
                  <a:pt x="0" y="620633"/>
                </a:lnTo>
                <a:lnTo>
                  <a:pt x="227566" y="628909"/>
                </a:lnTo>
                <a:lnTo>
                  <a:pt x="260666" y="604083"/>
                </a:lnTo>
                <a:lnTo>
                  <a:pt x="256529" y="546157"/>
                </a:lnTo>
                <a:lnTo>
                  <a:pt x="223428" y="500644"/>
                </a:lnTo>
                <a:lnTo>
                  <a:pt x="219291" y="827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6" name="Text Box 155"/>
          <p:cNvSpPr txBox="1">
            <a:spLocks noChangeArrowheads="1"/>
          </p:cNvSpPr>
          <p:nvPr/>
        </p:nvSpPr>
        <p:spPr bwMode="auto">
          <a:xfrm>
            <a:off x="5440671" y="2544038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05</a:t>
            </a:r>
            <a:endParaRPr lang="en-US" dirty="0"/>
          </a:p>
        </p:txBody>
      </p:sp>
      <p:sp>
        <p:nvSpPr>
          <p:cNvPr id="375" name="Freeform 374"/>
          <p:cNvSpPr/>
          <p:nvPr/>
        </p:nvSpPr>
        <p:spPr>
          <a:xfrm>
            <a:off x="5759479" y="2341857"/>
            <a:ext cx="198602" cy="430306"/>
          </a:xfrm>
          <a:custGeom>
            <a:avLst/>
            <a:gdLst>
              <a:gd name="connsiteX0" fmla="*/ 0 w 198602"/>
              <a:gd name="connsiteY0" fmla="*/ 0 h 430306"/>
              <a:gd name="connsiteX1" fmla="*/ 0 w 198602"/>
              <a:gd name="connsiteY1" fmla="*/ 426168 h 430306"/>
              <a:gd name="connsiteX2" fmla="*/ 198602 w 198602"/>
              <a:gd name="connsiteY2" fmla="*/ 430306 h 430306"/>
              <a:gd name="connsiteX3" fmla="*/ 190327 w 198602"/>
              <a:gd name="connsiteY3" fmla="*/ 8275 h 430306"/>
              <a:gd name="connsiteX4" fmla="*/ 0 w 198602"/>
              <a:gd name="connsiteY4" fmla="*/ 0 h 43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02" h="430306">
                <a:moveTo>
                  <a:pt x="0" y="0"/>
                </a:moveTo>
                <a:lnTo>
                  <a:pt x="0" y="426168"/>
                </a:lnTo>
                <a:lnTo>
                  <a:pt x="198602" y="430306"/>
                </a:lnTo>
                <a:lnTo>
                  <a:pt x="190327" y="827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5" name="Text Box 154"/>
          <p:cNvSpPr txBox="1">
            <a:spLocks noChangeArrowheads="1"/>
          </p:cNvSpPr>
          <p:nvPr/>
        </p:nvSpPr>
        <p:spPr bwMode="auto">
          <a:xfrm>
            <a:off x="5706336" y="2447300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 smtClean="0"/>
              <a:t>06</a:t>
            </a:r>
            <a:endParaRPr lang="en-US" dirty="0"/>
          </a:p>
        </p:txBody>
      </p:sp>
      <p:sp>
        <p:nvSpPr>
          <p:cNvPr id="376" name="Freeform 375"/>
          <p:cNvSpPr/>
          <p:nvPr/>
        </p:nvSpPr>
        <p:spPr>
          <a:xfrm>
            <a:off x="6074229" y="2760388"/>
            <a:ext cx="51563" cy="244069"/>
          </a:xfrm>
          <a:custGeom>
            <a:avLst/>
            <a:gdLst>
              <a:gd name="connsiteX0" fmla="*/ 0 w 51563"/>
              <a:gd name="connsiteY0" fmla="*/ 0 h 244069"/>
              <a:gd name="connsiteX1" fmla="*/ 51563 w 51563"/>
              <a:gd name="connsiteY1" fmla="*/ 3438 h 244069"/>
              <a:gd name="connsiteX2" fmla="*/ 51563 w 51563"/>
              <a:gd name="connsiteY2" fmla="*/ 244069 h 244069"/>
              <a:gd name="connsiteX3" fmla="*/ 0 w 51563"/>
              <a:gd name="connsiteY3" fmla="*/ 244069 h 244069"/>
              <a:gd name="connsiteX4" fmla="*/ 0 w 51563"/>
              <a:gd name="connsiteY4" fmla="*/ 0 h 24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63" h="244069">
                <a:moveTo>
                  <a:pt x="0" y="0"/>
                </a:moveTo>
                <a:lnTo>
                  <a:pt x="51563" y="3438"/>
                </a:lnTo>
                <a:lnTo>
                  <a:pt x="51563" y="244069"/>
                </a:lnTo>
                <a:lnTo>
                  <a:pt x="0" y="244069"/>
                </a:lnTo>
                <a:cubicBezTo>
                  <a:pt x="1146" y="163859"/>
                  <a:pt x="2291" y="83648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Freeform 376"/>
          <p:cNvSpPr/>
          <p:nvPr/>
        </p:nvSpPr>
        <p:spPr>
          <a:xfrm>
            <a:off x="6307985" y="3179774"/>
            <a:ext cx="254382" cy="113441"/>
          </a:xfrm>
          <a:custGeom>
            <a:avLst/>
            <a:gdLst>
              <a:gd name="connsiteX0" fmla="*/ 0 w 254382"/>
              <a:gd name="connsiteY0" fmla="*/ 0 h 113441"/>
              <a:gd name="connsiteX1" fmla="*/ 3438 w 254382"/>
              <a:gd name="connsiteY1" fmla="*/ 110003 h 113441"/>
              <a:gd name="connsiteX2" fmla="*/ 254382 w 254382"/>
              <a:gd name="connsiteY2" fmla="*/ 113441 h 113441"/>
              <a:gd name="connsiteX3" fmla="*/ 254382 w 254382"/>
              <a:gd name="connsiteY3" fmla="*/ 3438 h 113441"/>
              <a:gd name="connsiteX4" fmla="*/ 0 w 254382"/>
              <a:gd name="connsiteY4" fmla="*/ 0 h 11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82" h="113441">
                <a:moveTo>
                  <a:pt x="0" y="0"/>
                </a:moveTo>
                <a:lnTo>
                  <a:pt x="3438" y="110003"/>
                </a:lnTo>
                <a:lnTo>
                  <a:pt x="254382" y="113441"/>
                </a:lnTo>
                <a:lnTo>
                  <a:pt x="254382" y="3438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7" name="Text Box 177"/>
          <p:cNvSpPr txBox="1">
            <a:spLocks noChangeArrowheads="1"/>
          </p:cNvSpPr>
          <p:nvPr/>
        </p:nvSpPr>
        <p:spPr bwMode="auto">
          <a:xfrm>
            <a:off x="6277619" y="3128784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53</a:t>
            </a:r>
            <a:endParaRPr lang="en-US" dirty="0"/>
          </a:p>
        </p:txBody>
      </p:sp>
      <p:sp>
        <p:nvSpPr>
          <p:cNvPr id="378" name="Freeform 377"/>
          <p:cNvSpPr/>
          <p:nvPr/>
        </p:nvSpPr>
        <p:spPr>
          <a:xfrm>
            <a:off x="6665495" y="3138523"/>
            <a:ext cx="319696" cy="120316"/>
          </a:xfrm>
          <a:custGeom>
            <a:avLst/>
            <a:gdLst>
              <a:gd name="connsiteX0" fmla="*/ 0 w 319696"/>
              <a:gd name="connsiteY0" fmla="*/ 0 h 120316"/>
              <a:gd name="connsiteX1" fmla="*/ 10313 w 319696"/>
              <a:gd name="connsiteY1" fmla="*/ 116879 h 120316"/>
              <a:gd name="connsiteX2" fmla="*/ 261257 w 319696"/>
              <a:gd name="connsiteY2" fmla="*/ 120316 h 120316"/>
              <a:gd name="connsiteX3" fmla="*/ 257819 w 319696"/>
              <a:gd name="connsiteY3" fmla="*/ 65315 h 120316"/>
              <a:gd name="connsiteX4" fmla="*/ 319696 w 319696"/>
              <a:gd name="connsiteY4" fmla="*/ 61877 h 120316"/>
              <a:gd name="connsiteX5" fmla="*/ 319696 w 319696"/>
              <a:gd name="connsiteY5" fmla="*/ 3438 h 120316"/>
              <a:gd name="connsiteX6" fmla="*/ 0 w 319696"/>
              <a:gd name="connsiteY6" fmla="*/ 0 h 12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696" h="120316">
                <a:moveTo>
                  <a:pt x="0" y="0"/>
                </a:moveTo>
                <a:lnTo>
                  <a:pt x="10313" y="116879"/>
                </a:lnTo>
                <a:lnTo>
                  <a:pt x="261257" y="120316"/>
                </a:lnTo>
                <a:lnTo>
                  <a:pt x="257819" y="65315"/>
                </a:lnTo>
                <a:lnTo>
                  <a:pt x="319696" y="61877"/>
                </a:lnTo>
                <a:lnTo>
                  <a:pt x="319696" y="343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8" name="Text Box 178"/>
          <p:cNvSpPr txBox="1">
            <a:spLocks noChangeArrowheads="1"/>
          </p:cNvSpPr>
          <p:nvPr/>
        </p:nvSpPr>
        <p:spPr bwMode="auto">
          <a:xfrm>
            <a:off x="6688663" y="3090863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41</a:t>
            </a:r>
            <a:endParaRPr lang="en-US" dirty="0"/>
          </a:p>
        </p:txBody>
      </p:sp>
      <p:sp>
        <p:nvSpPr>
          <p:cNvPr id="379" name="Freeform 378"/>
          <p:cNvSpPr/>
          <p:nvPr/>
        </p:nvSpPr>
        <p:spPr>
          <a:xfrm>
            <a:off x="6734247" y="3427281"/>
            <a:ext cx="690956" cy="653143"/>
          </a:xfrm>
          <a:custGeom>
            <a:avLst/>
            <a:gdLst>
              <a:gd name="connsiteX0" fmla="*/ 0 w 690956"/>
              <a:gd name="connsiteY0" fmla="*/ 0 h 653143"/>
              <a:gd name="connsiteX1" fmla="*/ 3437 w 690956"/>
              <a:gd name="connsiteY1" fmla="*/ 65314 h 653143"/>
              <a:gd name="connsiteX2" fmla="*/ 189067 w 690956"/>
              <a:gd name="connsiteY2" fmla="*/ 68752 h 653143"/>
              <a:gd name="connsiteX3" fmla="*/ 192505 w 690956"/>
              <a:gd name="connsiteY3" fmla="*/ 72190 h 653143"/>
              <a:gd name="connsiteX4" fmla="*/ 189067 w 690956"/>
              <a:gd name="connsiteY4" fmla="*/ 192505 h 653143"/>
              <a:gd name="connsiteX5" fmla="*/ 560327 w 690956"/>
              <a:gd name="connsiteY5" fmla="*/ 202818 h 653143"/>
              <a:gd name="connsiteX6" fmla="*/ 567203 w 690956"/>
              <a:gd name="connsiteY6" fmla="*/ 374698 h 653143"/>
              <a:gd name="connsiteX7" fmla="*/ 642830 w 690956"/>
              <a:gd name="connsiteY7" fmla="*/ 388448 h 653143"/>
              <a:gd name="connsiteX8" fmla="*/ 639392 w 690956"/>
              <a:gd name="connsiteY8" fmla="*/ 653143 h 653143"/>
              <a:gd name="connsiteX9" fmla="*/ 690956 w 690956"/>
              <a:gd name="connsiteY9" fmla="*/ 653143 h 653143"/>
              <a:gd name="connsiteX10" fmla="*/ 684081 w 690956"/>
              <a:gd name="connsiteY10" fmla="*/ 171880 h 653143"/>
              <a:gd name="connsiteX11" fmla="*/ 591266 w 690956"/>
              <a:gd name="connsiteY11" fmla="*/ 171880 h 653143"/>
              <a:gd name="connsiteX12" fmla="*/ 570640 w 690956"/>
              <a:gd name="connsiteY12" fmla="*/ 51564 h 653143"/>
              <a:gd name="connsiteX13" fmla="*/ 285320 w 690956"/>
              <a:gd name="connsiteY13" fmla="*/ 48127 h 653143"/>
              <a:gd name="connsiteX14" fmla="*/ 209693 w 690956"/>
              <a:gd name="connsiteY14" fmla="*/ 6875 h 653143"/>
              <a:gd name="connsiteX15" fmla="*/ 0 w 690956"/>
              <a:gd name="connsiteY15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0956" h="653143">
                <a:moveTo>
                  <a:pt x="0" y="0"/>
                </a:moveTo>
                <a:lnTo>
                  <a:pt x="3437" y="65314"/>
                </a:lnTo>
                <a:lnTo>
                  <a:pt x="189067" y="68752"/>
                </a:lnTo>
                <a:lnTo>
                  <a:pt x="192505" y="72190"/>
                </a:lnTo>
                <a:lnTo>
                  <a:pt x="189067" y="192505"/>
                </a:lnTo>
                <a:lnTo>
                  <a:pt x="560327" y="202818"/>
                </a:lnTo>
                <a:lnTo>
                  <a:pt x="567203" y="374698"/>
                </a:lnTo>
                <a:lnTo>
                  <a:pt x="642830" y="388448"/>
                </a:lnTo>
                <a:lnTo>
                  <a:pt x="639392" y="653143"/>
                </a:lnTo>
                <a:lnTo>
                  <a:pt x="690956" y="653143"/>
                </a:lnTo>
                <a:cubicBezTo>
                  <a:pt x="688664" y="492722"/>
                  <a:pt x="686373" y="332301"/>
                  <a:pt x="684081" y="171880"/>
                </a:cubicBezTo>
                <a:lnTo>
                  <a:pt x="591266" y="171880"/>
                </a:lnTo>
                <a:lnTo>
                  <a:pt x="570640" y="51564"/>
                </a:lnTo>
                <a:lnTo>
                  <a:pt x="285320" y="48127"/>
                </a:lnTo>
                <a:lnTo>
                  <a:pt x="209693" y="687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Text Box 264"/>
          <p:cNvSpPr txBox="1">
            <a:spLocks noChangeArrowheads="1"/>
          </p:cNvSpPr>
          <p:nvPr/>
        </p:nvSpPr>
        <p:spPr bwMode="auto">
          <a:xfrm>
            <a:off x="6917012" y="3446187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 smtClean="0"/>
              <a:t>15E</a:t>
            </a:r>
            <a:endParaRPr lang="en-US" dirty="0"/>
          </a:p>
        </p:txBody>
      </p:sp>
      <p:sp>
        <p:nvSpPr>
          <p:cNvPr id="380" name="Freeform 379"/>
          <p:cNvSpPr/>
          <p:nvPr/>
        </p:nvSpPr>
        <p:spPr>
          <a:xfrm>
            <a:off x="7023005" y="4162926"/>
            <a:ext cx="419386" cy="464076"/>
          </a:xfrm>
          <a:custGeom>
            <a:avLst/>
            <a:gdLst>
              <a:gd name="connsiteX0" fmla="*/ 0 w 419386"/>
              <a:gd name="connsiteY0" fmla="*/ 312821 h 464076"/>
              <a:gd name="connsiteX1" fmla="*/ 0 w 419386"/>
              <a:gd name="connsiteY1" fmla="*/ 464076 h 464076"/>
              <a:gd name="connsiteX2" fmla="*/ 347197 w 419386"/>
              <a:gd name="connsiteY2" fmla="*/ 464076 h 464076"/>
              <a:gd name="connsiteX3" fmla="*/ 367822 w 419386"/>
              <a:gd name="connsiteY3" fmla="*/ 436575 h 464076"/>
              <a:gd name="connsiteX4" fmla="*/ 367822 w 419386"/>
              <a:gd name="connsiteY4" fmla="*/ 336885 h 464076"/>
              <a:gd name="connsiteX5" fmla="*/ 364384 w 419386"/>
              <a:gd name="connsiteY5" fmla="*/ 271570 h 464076"/>
              <a:gd name="connsiteX6" fmla="*/ 419386 w 419386"/>
              <a:gd name="connsiteY6" fmla="*/ 275008 h 464076"/>
              <a:gd name="connsiteX7" fmla="*/ 415948 w 419386"/>
              <a:gd name="connsiteY7" fmla="*/ 0 h 464076"/>
              <a:gd name="connsiteX8" fmla="*/ 360947 w 419386"/>
              <a:gd name="connsiteY8" fmla="*/ 3438 h 464076"/>
              <a:gd name="connsiteX9" fmla="*/ 354072 w 419386"/>
              <a:gd name="connsiteY9" fmla="*/ 268133 h 464076"/>
              <a:gd name="connsiteX10" fmla="*/ 165004 w 419386"/>
              <a:gd name="connsiteY10" fmla="*/ 268133 h 464076"/>
              <a:gd name="connsiteX11" fmla="*/ 168442 w 419386"/>
              <a:gd name="connsiteY11" fmla="*/ 319697 h 464076"/>
              <a:gd name="connsiteX12" fmla="*/ 0 w 419386"/>
              <a:gd name="connsiteY12" fmla="*/ 312821 h 46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386" h="464076">
                <a:moveTo>
                  <a:pt x="0" y="312821"/>
                </a:moveTo>
                <a:lnTo>
                  <a:pt x="0" y="464076"/>
                </a:lnTo>
                <a:lnTo>
                  <a:pt x="347197" y="464076"/>
                </a:lnTo>
                <a:lnTo>
                  <a:pt x="367822" y="436575"/>
                </a:lnTo>
                <a:lnTo>
                  <a:pt x="367822" y="336885"/>
                </a:lnTo>
                <a:lnTo>
                  <a:pt x="364384" y="271570"/>
                </a:lnTo>
                <a:lnTo>
                  <a:pt x="419386" y="275008"/>
                </a:lnTo>
                <a:lnTo>
                  <a:pt x="415948" y="0"/>
                </a:lnTo>
                <a:lnTo>
                  <a:pt x="360947" y="3438"/>
                </a:lnTo>
                <a:lnTo>
                  <a:pt x="354072" y="268133"/>
                </a:lnTo>
                <a:lnTo>
                  <a:pt x="165004" y="268133"/>
                </a:lnTo>
                <a:lnTo>
                  <a:pt x="168442" y="319697"/>
                </a:lnTo>
                <a:lnTo>
                  <a:pt x="0" y="31282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Text Box 264"/>
          <p:cNvSpPr txBox="1">
            <a:spLocks noChangeArrowheads="1"/>
          </p:cNvSpPr>
          <p:nvPr/>
        </p:nvSpPr>
        <p:spPr bwMode="auto">
          <a:xfrm>
            <a:off x="7062537" y="4437360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 smtClean="0"/>
              <a:t>15E</a:t>
            </a:r>
            <a:endParaRPr lang="en-US" dirty="0"/>
          </a:p>
        </p:txBody>
      </p:sp>
      <p:sp>
        <p:nvSpPr>
          <p:cNvPr id="386" name="Freeform 385"/>
          <p:cNvSpPr/>
          <p:nvPr/>
        </p:nvSpPr>
        <p:spPr>
          <a:xfrm>
            <a:off x="6297672" y="4668253"/>
            <a:ext cx="257820" cy="233756"/>
          </a:xfrm>
          <a:custGeom>
            <a:avLst/>
            <a:gdLst>
              <a:gd name="connsiteX0" fmla="*/ 0 w 257820"/>
              <a:gd name="connsiteY0" fmla="*/ 0 h 233756"/>
              <a:gd name="connsiteX1" fmla="*/ 3438 w 257820"/>
              <a:gd name="connsiteY1" fmla="*/ 233756 h 233756"/>
              <a:gd name="connsiteX2" fmla="*/ 254382 w 257820"/>
              <a:gd name="connsiteY2" fmla="*/ 226881 h 233756"/>
              <a:gd name="connsiteX3" fmla="*/ 257820 w 257820"/>
              <a:gd name="connsiteY3" fmla="*/ 123753 h 233756"/>
              <a:gd name="connsiteX4" fmla="*/ 110003 w 257820"/>
              <a:gd name="connsiteY4" fmla="*/ 6875 h 233756"/>
              <a:gd name="connsiteX5" fmla="*/ 0 w 257820"/>
              <a:gd name="connsiteY5" fmla="*/ 0 h 23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820" h="233756">
                <a:moveTo>
                  <a:pt x="0" y="0"/>
                </a:moveTo>
                <a:lnTo>
                  <a:pt x="3438" y="233756"/>
                </a:lnTo>
                <a:lnTo>
                  <a:pt x="254382" y="226881"/>
                </a:lnTo>
                <a:lnTo>
                  <a:pt x="257820" y="123753"/>
                </a:lnTo>
                <a:lnTo>
                  <a:pt x="110003" y="687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Text Box 199"/>
          <p:cNvSpPr txBox="1">
            <a:spLocks noChangeArrowheads="1"/>
          </p:cNvSpPr>
          <p:nvPr/>
        </p:nvSpPr>
        <p:spPr bwMode="auto">
          <a:xfrm>
            <a:off x="6262724" y="4699191"/>
            <a:ext cx="3429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 smtClean="0"/>
              <a:t>21</a:t>
            </a:r>
            <a:endParaRPr lang="en-US" dirty="0"/>
          </a:p>
        </p:txBody>
      </p:sp>
      <p:sp>
        <p:nvSpPr>
          <p:cNvPr id="389" name="Rectangle 388"/>
          <p:cNvSpPr/>
          <p:nvPr/>
        </p:nvSpPr>
        <p:spPr>
          <a:xfrm>
            <a:off x="7789588" y="5046388"/>
            <a:ext cx="237194" cy="9969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3" name="Text Box 196"/>
          <p:cNvSpPr txBox="1">
            <a:spLocks noChangeArrowheads="1"/>
          </p:cNvSpPr>
          <p:nvPr/>
        </p:nvSpPr>
        <p:spPr bwMode="auto">
          <a:xfrm>
            <a:off x="7756358" y="5012012"/>
            <a:ext cx="457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16U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391" name="Rectangle 390"/>
          <p:cNvSpPr/>
          <p:nvPr/>
        </p:nvSpPr>
        <p:spPr>
          <a:xfrm>
            <a:off x="8298352" y="3602598"/>
            <a:ext cx="161567" cy="19594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3" name="Text Box 173"/>
          <p:cNvSpPr txBox="1">
            <a:spLocks noChangeArrowheads="1"/>
          </p:cNvSpPr>
          <p:nvPr/>
        </p:nvSpPr>
        <p:spPr bwMode="auto">
          <a:xfrm>
            <a:off x="8241059" y="3595723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45</a:t>
            </a:r>
            <a:endParaRPr lang="en-US" dirty="0"/>
          </a:p>
        </p:txBody>
      </p:sp>
      <p:sp>
        <p:nvSpPr>
          <p:cNvPr id="392" name="Freeform 391"/>
          <p:cNvSpPr/>
          <p:nvPr/>
        </p:nvSpPr>
        <p:spPr>
          <a:xfrm>
            <a:off x="5507026" y="4874508"/>
            <a:ext cx="429699" cy="615330"/>
          </a:xfrm>
          <a:custGeom>
            <a:avLst/>
            <a:gdLst>
              <a:gd name="connsiteX0" fmla="*/ 0 w 429699"/>
              <a:gd name="connsiteY0" fmla="*/ 532827 h 615330"/>
              <a:gd name="connsiteX1" fmla="*/ 0 w 429699"/>
              <a:gd name="connsiteY1" fmla="*/ 161567 h 615330"/>
              <a:gd name="connsiteX2" fmla="*/ 61876 w 429699"/>
              <a:gd name="connsiteY2" fmla="*/ 154692 h 615330"/>
              <a:gd name="connsiteX3" fmla="*/ 364385 w 429699"/>
              <a:gd name="connsiteY3" fmla="*/ 247507 h 615330"/>
              <a:gd name="connsiteX4" fmla="*/ 385010 w 429699"/>
              <a:gd name="connsiteY4" fmla="*/ 202818 h 615330"/>
              <a:gd name="connsiteX5" fmla="*/ 360947 w 429699"/>
              <a:gd name="connsiteY5" fmla="*/ 189068 h 615330"/>
              <a:gd name="connsiteX6" fmla="*/ 350634 w 429699"/>
              <a:gd name="connsiteY6" fmla="*/ 223444 h 615330"/>
              <a:gd name="connsiteX7" fmla="*/ 3437 w 429699"/>
              <a:gd name="connsiteY7" fmla="*/ 113441 h 615330"/>
              <a:gd name="connsiteX8" fmla="*/ 41251 w 429699"/>
              <a:gd name="connsiteY8" fmla="*/ 0 h 615330"/>
              <a:gd name="connsiteX9" fmla="*/ 415948 w 429699"/>
              <a:gd name="connsiteY9" fmla="*/ 130629 h 615330"/>
              <a:gd name="connsiteX10" fmla="*/ 429699 w 429699"/>
              <a:gd name="connsiteY10" fmla="*/ 175318 h 615330"/>
              <a:gd name="connsiteX11" fmla="*/ 429699 w 429699"/>
              <a:gd name="connsiteY11" fmla="*/ 570641 h 615330"/>
              <a:gd name="connsiteX12" fmla="*/ 371260 w 429699"/>
              <a:gd name="connsiteY12" fmla="*/ 574078 h 615330"/>
              <a:gd name="connsiteX13" fmla="*/ 378135 w 429699"/>
              <a:gd name="connsiteY13" fmla="*/ 611892 h 615330"/>
              <a:gd name="connsiteX14" fmla="*/ 110003 w 429699"/>
              <a:gd name="connsiteY14" fmla="*/ 615330 h 615330"/>
              <a:gd name="connsiteX15" fmla="*/ 110003 w 429699"/>
              <a:gd name="connsiteY15" fmla="*/ 580954 h 615330"/>
              <a:gd name="connsiteX16" fmla="*/ 0 w 429699"/>
              <a:gd name="connsiteY16" fmla="*/ 532827 h 61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9699" h="615330">
                <a:moveTo>
                  <a:pt x="0" y="532827"/>
                </a:moveTo>
                <a:lnTo>
                  <a:pt x="0" y="161567"/>
                </a:lnTo>
                <a:lnTo>
                  <a:pt x="61876" y="154692"/>
                </a:lnTo>
                <a:lnTo>
                  <a:pt x="364385" y="247507"/>
                </a:lnTo>
                <a:lnTo>
                  <a:pt x="385010" y="202818"/>
                </a:lnTo>
                <a:lnTo>
                  <a:pt x="360947" y="189068"/>
                </a:lnTo>
                <a:lnTo>
                  <a:pt x="350634" y="223444"/>
                </a:lnTo>
                <a:lnTo>
                  <a:pt x="3437" y="113441"/>
                </a:lnTo>
                <a:lnTo>
                  <a:pt x="41251" y="0"/>
                </a:lnTo>
                <a:lnTo>
                  <a:pt x="415948" y="130629"/>
                </a:lnTo>
                <a:lnTo>
                  <a:pt x="429699" y="175318"/>
                </a:lnTo>
                <a:lnTo>
                  <a:pt x="429699" y="570641"/>
                </a:lnTo>
                <a:lnTo>
                  <a:pt x="371260" y="574078"/>
                </a:lnTo>
                <a:lnTo>
                  <a:pt x="378135" y="611892"/>
                </a:lnTo>
                <a:lnTo>
                  <a:pt x="110003" y="615330"/>
                </a:lnTo>
                <a:lnTo>
                  <a:pt x="110003" y="580954"/>
                </a:lnTo>
                <a:lnTo>
                  <a:pt x="0" y="532827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6" name="Text Box 199"/>
          <p:cNvSpPr txBox="1">
            <a:spLocks noChangeArrowheads="1"/>
          </p:cNvSpPr>
          <p:nvPr/>
        </p:nvSpPr>
        <p:spPr bwMode="auto">
          <a:xfrm>
            <a:off x="5552860" y="5125453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36</a:t>
            </a:r>
            <a:endParaRPr lang="en-US" dirty="0"/>
          </a:p>
        </p:txBody>
      </p:sp>
      <p:sp>
        <p:nvSpPr>
          <p:cNvPr id="393" name="Freeform 392"/>
          <p:cNvSpPr/>
          <p:nvPr/>
        </p:nvSpPr>
        <p:spPr>
          <a:xfrm>
            <a:off x="6077666" y="5060138"/>
            <a:ext cx="474388" cy="378136"/>
          </a:xfrm>
          <a:custGeom>
            <a:avLst/>
            <a:gdLst>
              <a:gd name="connsiteX0" fmla="*/ 0 w 474388"/>
              <a:gd name="connsiteY0" fmla="*/ 0 h 378136"/>
              <a:gd name="connsiteX1" fmla="*/ 6875 w 474388"/>
              <a:gd name="connsiteY1" fmla="*/ 220006 h 378136"/>
              <a:gd name="connsiteX2" fmla="*/ 467513 w 474388"/>
              <a:gd name="connsiteY2" fmla="*/ 378136 h 378136"/>
              <a:gd name="connsiteX3" fmla="*/ 474388 w 474388"/>
              <a:gd name="connsiteY3" fmla="*/ 165005 h 378136"/>
              <a:gd name="connsiteX4" fmla="*/ 0 w 474388"/>
              <a:gd name="connsiteY4" fmla="*/ 0 h 37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88" h="378136">
                <a:moveTo>
                  <a:pt x="0" y="0"/>
                </a:moveTo>
                <a:lnTo>
                  <a:pt x="6875" y="220006"/>
                </a:lnTo>
                <a:lnTo>
                  <a:pt x="467513" y="378136"/>
                </a:lnTo>
                <a:lnTo>
                  <a:pt x="474388" y="16500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5" name="Text Box 198"/>
          <p:cNvSpPr txBox="1">
            <a:spLocks noChangeArrowheads="1"/>
          </p:cNvSpPr>
          <p:nvPr/>
        </p:nvSpPr>
        <p:spPr bwMode="auto">
          <a:xfrm>
            <a:off x="6168762" y="5140349"/>
            <a:ext cx="3794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20</a:t>
            </a:r>
            <a:endParaRPr lang="en-US" dirty="0"/>
          </a:p>
        </p:txBody>
      </p:sp>
      <p:sp>
        <p:nvSpPr>
          <p:cNvPr id="394" name="Freeform 393"/>
          <p:cNvSpPr/>
          <p:nvPr/>
        </p:nvSpPr>
        <p:spPr>
          <a:xfrm>
            <a:off x="5479525" y="5620466"/>
            <a:ext cx="474388" cy="302508"/>
          </a:xfrm>
          <a:custGeom>
            <a:avLst/>
            <a:gdLst>
              <a:gd name="connsiteX0" fmla="*/ 0 w 474388"/>
              <a:gd name="connsiteY0" fmla="*/ 61877 h 302508"/>
              <a:gd name="connsiteX1" fmla="*/ 0 w 474388"/>
              <a:gd name="connsiteY1" fmla="*/ 302508 h 302508"/>
              <a:gd name="connsiteX2" fmla="*/ 192505 w 474388"/>
              <a:gd name="connsiteY2" fmla="*/ 299071 h 302508"/>
              <a:gd name="connsiteX3" fmla="*/ 223443 w 474388"/>
              <a:gd name="connsiteY3" fmla="*/ 264695 h 302508"/>
              <a:gd name="connsiteX4" fmla="*/ 474388 w 474388"/>
              <a:gd name="connsiteY4" fmla="*/ 271570 h 302508"/>
              <a:gd name="connsiteX5" fmla="*/ 474388 w 474388"/>
              <a:gd name="connsiteY5" fmla="*/ 13751 h 302508"/>
              <a:gd name="connsiteX6" fmla="*/ 226881 w 474388"/>
              <a:gd name="connsiteY6" fmla="*/ 0 h 302508"/>
              <a:gd name="connsiteX7" fmla="*/ 206255 w 474388"/>
              <a:gd name="connsiteY7" fmla="*/ 30939 h 302508"/>
              <a:gd name="connsiteX8" fmla="*/ 0 w 474388"/>
              <a:gd name="connsiteY8" fmla="*/ 61877 h 30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388" h="302508">
                <a:moveTo>
                  <a:pt x="0" y="61877"/>
                </a:moveTo>
                <a:lnTo>
                  <a:pt x="0" y="302508"/>
                </a:lnTo>
                <a:lnTo>
                  <a:pt x="192505" y="299071"/>
                </a:lnTo>
                <a:lnTo>
                  <a:pt x="223443" y="264695"/>
                </a:lnTo>
                <a:lnTo>
                  <a:pt x="474388" y="271570"/>
                </a:lnTo>
                <a:lnTo>
                  <a:pt x="474388" y="13751"/>
                </a:lnTo>
                <a:lnTo>
                  <a:pt x="226881" y="0"/>
                </a:lnTo>
                <a:lnTo>
                  <a:pt x="206255" y="30939"/>
                </a:lnTo>
                <a:lnTo>
                  <a:pt x="0" y="61877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7" name="Text Box 201"/>
          <p:cNvSpPr txBox="1">
            <a:spLocks noChangeArrowheads="1"/>
          </p:cNvSpPr>
          <p:nvPr/>
        </p:nvSpPr>
        <p:spPr bwMode="auto">
          <a:xfrm>
            <a:off x="5563173" y="5668592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25</a:t>
            </a:r>
            <a:endParaRPr lang="en-US" dirty="0"/>
          </a:p>
        </p:txBody>
      </p:sp>
      <p:sp>
        <p:nvSpPr>
          <p:cNvPr id="395" name="Rectangle 394"/>
          <p:cNvSpPr/>
          <p:nvPr/>
        </p:nvSpPr>
        <p:spPr>
          <a:xfrm>
            <a:off x="4860758" y="5197642"/>
            <a:ext cx="106565" cy="31969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1" name="Text Box 205"/>
          <p:cNvSpPr txBox="1">
            <a:spLocks noChangeArrowheads="1"/>
          </p:cNvSpPr>
          <p:nvPr/>
        </p:nvSpPr>
        <p:spPr bwMode="auto">
          <a:xfrm>
            <a:off x="4766224" y="5230872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23</a:t>
            </a:r>
            <a:endParaRPr lang="en-US" dirty="0"/>
          </a:p>
        </p:txBody>
      </p:sp>
      <p:sp>
        <p:nvSpPr>
          <p:cNvPr id="396" name="Freeform 395"/>
          <p:cNvSpPr/>
          <p:nvPr/>
        </p:nvSpPr>
        <p:spPr>
          <a:xfrm>
            <a:off x="4860758" y="4647627"/>
            <a:ext cx="481263" cy="182193"/>
          </a:xfrm>
          <a:custGeom>
            <a:avLst/>
            <a:gdLst>
              <a:gd name="connsiteX0" fmla="*/ 0 w 481263"/>
              <a:gd name="connsiteY0" fmla="*/ 85940 h 182193"/>
              <a:gd name="connsiteX1" fmla="*/ 65314 w 481263"/>
              <a:gd name="connsiteY1" fmla="*/ 0 h 182193"/>
              <a:gd name="connsiteX2" fmla="*/ 185630 w 481263"/>
              <a:gd name="connsiteY2" fmla="*/ 13750 h 182193"/>
              <a:gd name="connsiteX3" fmla="*/ 257819 w 481263"/>
              <a:gd name="connsiteY3" fmla="*/ 30938 h 182193"/>
              <a:gd name="connsiteX4" fmla="*/ 481263 w 481263"/>
              <a:gd name="connsiteY4" fmla="*/ 75627 h 182193"/>
              <a:gd name="connsiteX5" fmla="*/ 477825 w 481263"/>
              <a:gd name="connsiteY5" fmla="*/ 182193 h 182193"/>
              <a:gd name="connsiteX6" fmla="*/ 426262 w 481263"/>
              <a:gd name="connsiteY6" fmla="*/ 175317 h 182193"/>
              <a:gd name="connsiteX7" fmla="*/ 257819 w 481263"/>
              <a:gd name="connsiteY7" fmla="*/ 137504 h 182193"/>
              <a:gd name="connsiteX8" fmla="*/ 0 w 481263"/>
              <a:gd name="connsiteY8" fmla="*/ 85940 h 18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263" h="182193">
                <a:moveTo>
                  <a:pt x="0" y="85940"/>
                </a:moveTo>
                <a:lnTo>
                  <a:pt x="65314" y="0"/>
                </a:lnTo>
                <a:lnTo>
                  <a:pt x="185630" y="13750"/>
                </a:lnTo>
                <a:lnTo>
                  <a:pt x="257819" y="30938"/>
                </a:lnTo>
                <a:lnTo>
                  <a:pt x="481263" y="75627"/>
                </a:lnTo>
                <a:lnTo>
                  <a:pt x="477825" y="182193"/>
                </a:lnTo>
                <a:lnTo>
                  <a:pt x="426262" y="175317"/>
                </a:lnTo>
                <a:lnTo>
                  <a:pt x="257819" y="137504"/>
                </a:lnTo>
                <a:lnTo>
                  <a:pt x="0" y="8594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Freeform 396"/>
          <p:cNvSpPr/>
          <p:nvPr/>
        </p:nvSpPr>
        <p:spPr>
          <a:xfrm>
            <a:off x="4757630" y="4754192"/>
            <a:ext cx="546578" cy="261258"/>
          </a:xfrm>
          <a:custGeom>
            <a:avLst/>
            <a:gdLst>
              <a:gd name="connsiteX0" fmla="*/ 0 w 546578"/>
              <a:gd name="connsiteY0" fmla="*/ 0 h 261258"/>
              <a:gd name="connsiteX1" fmla="*/ 3438 w 546578"/>
              <a:gd name="connsiteY1" fmla="*/ 206256 h 261258"/>
              <a:gd name="connsiteX2" fmla="*/ 123753 w 546578"/>
              <a:gd name="connsiteY2" fmla="*/ 206256 h 261258"/>
              <a:gd name="connsiteX3" fmla="*/ 120316 w 546578"/>
              <a:gd name="connsiteY3" fmla="*/ 261258 h 261258"/>
              <a:gd name="connsiteX4" fmla="*/ 333447 w 546578"/>
              <a:gd name="connsiteY4" fmla="*/ 261258 h 261258"/>
              <a:gd name="connsiteX5" fmla="*/ 336884 w 546578"/>
              <a:gd name="connsiteY5" fmla="*/ 220006 h 261258"/>
              <a:gd name="connsiteX6" fmla="*/ 546578 w 546578"/>
              <a:gd name="connsiteY6" fmla="*/ 223444 h 261258"/>
              <a:gd name="connsiteX7" fmla="*/ 519077 w 546578"/>
              <a:gd name="connsiteY7" fmla="*/ 89378 h 261258"/>
              <a:gd name="connsiteX8" fmla="*/ 0 w 546578"/>
              <a:gd name="connsiteY8" fmla="*/ 0 h 26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578" h="261258">
                <a:moveTo>
                  <a:pt x="0" y="0"/>
                </a:moveTo>
                <a:lnTo>
                  <a:pt x="3438" y="206256"/>
                </a:lnTo>
                <a:lnTo>
                  <a:pt x="123753" y="206256"/>
                </a:lnTo>
                <a:lnTo>
                  <a:pt x="120316" y="261258"/>
                </a:lnTo>
                <a:lnTo>
                  <a:pt x="333447" y="261258"/>
                </a:lnTo>
                <a:lnTo>
                  <a:pt x="336884" y="220006"/>
                </a:lnTo>
                <a:lnTo>
                  <a:pt x="546578" y="223444"/>
                </a:lnTo>
                <a:lnTo>
                  <a:pt x="519077" y="8937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3" name="Text Box 207"/>
          <p:cNvSpPr txBox="1">
            <a:spLocks noChangeArrowheads="1"/>
          </p:cNvSpPr>
          <p:nvPr/>
        </p:nvSpPr>
        <p:spPr bwMode="auto">
          <a:xfrm>
            <a:off x="4975344" y="4620126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22U</a:t>
            </a:r>
            <a:endParaRPr lang="en-US" dirty="0"/>
          </a:p>
        </p:txBody>
      </p:sp>
      <p:sp>
        <p:nvSpPr>
          <p:cNvPr id="2242" name="Text Box 206"/>
          <p:cNvSpPr txBox="1">
            <a:spLocks noChangeArrowheads="1"/>
          </p:cNvSpPr>
          <p:nvPr/>
        </p:nvSpPr>
        <p:spPr bwMode="auto">
          <a:xfrm>
            <a:off x="4813777" y="4778256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22L</a:t>
            </a:r>
            <a:endParaRPr lang="en-US" dirty="0"/>
          </a:p>
        </p:txBody>
      </p:sp>
      <p:sp>
        <p:nvSpPr>
          <p:cNvPr id="398" name="Freeform 397"/>
          <p:cNvSpPr/>
          <p:nvPr/>
        </p:nvSpPr>
        <p:spPr>
          <a:xfrm>
            <a:off x="3097272" y="4393245"/>
            <a:ext cx="873149" cy="453763"/>
          </a:xfrm>
          <a:custGeom>
            <a:avLst/>
            <a:gdLst>
              <a:gd name="connsiteX0" fmla="*/ 0 w 873149"/>
              <a:gd name="connsiteY0" fmla="*/ 0 h 453763"/>
              <a:gd name="connsiteX1" fmla="*/ 3438 w 873149"/>
              <a:gd name="connsiteY1" fmla="*/ 453763 h 453763"/>
              <a:gd name="connsiteX2" fmla="*/ 515639 w 873149"/>
              <a:gd name="connsiteY2" fmla="*/ 446887 h 453763"/>
              <a:gd name="connsiteX3" fmla="*/ 515639 w 873149"/>
              <a:gd name="connsiteY3" fmla="*/ 326572 h 453763"/>
              <a:gd name="connsiteX4" fmla="*/ 873149 w 873149"/>
              <a:gd name="connsiteY4" fmla="*/ 330009 h 453763"/>
              <a:gd name="connsiteX5" fmla="*/ 873149 w 873149"/>
              <a:gd name="connsiteY5" fmla="*/ 0 h 453763"/>
              <a:gd name="connsiteX6" fmla="*/ 0 w 873149"/>
              <a:gd name="connsiteY6" fmla="*/ 0 h 45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149" h="453763">
                <a:moveTo>
                  <a:pt x="0" y="0"/>
                </a:moveTo>
                <a:lnTo>
                  <a:pt x="3438" y="453763"/>
                </a:lnTo>
                <a:lnTo>
                  <a:pt x="515639" y="446887"/>
                </a:lnTo>
                <a:lnTo>
                  <a:pt x="515639" y="326572"/>
                </a:lnTo>
                <a:lnTo>
                  <a:pt x="873149" y="330009"/>
                </a:lnTo>
                <a:lnTo>
                  <a:pt x="8731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Text Box 227"/>
          <p:cNvSpPr txBox="1">
            <a:spLocks noChangeArrowheads="1"/>
          </p:cNvSpPr>
          <p:nvPr/>
        </p:nvSpPr>
        <p:spPr bwMode="auto">
          <a:xfrm>
            <a:off x="3099564" y="4559687"/>
            <a:ext cx="533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/>
              <a:t>59 </a:t>
            </a:r>
            <a:r>
              <a:rPr lang="en-US" sz="600" b="1" dirty="0" smtClean="0"/>
              <a:t>(UNDER)</a:t>
            </a:r>
            <a:endParaRPr lang="en-US" sz="600" dirty="0"/>
          </a:p>
        </p:txBody>
      </p:sp>
      <p:sp>
        <p:nvSpPr>
          <p:cNvPr id="2263" name="Text Box 227"/>
          <p:cNvSpPr txBox="1">
            <a:spLocks noChangeArrowheads="1"/>
          </p:cNvSpPr>
          <p:nvPr/>
        </p:nvSpPr>
        <p:spPr bwMode="auto">
          <a:xfrm>
            <a:off x="3471397" y="4415589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50</a:t>
            </a:r>
            <a:endParaRPr lang="en-US" sz="800" dirty="0"/>
          </a:p>
        </p:txBody>
      </p:sp>
      <p:sp>
        <p:nvSpPr>
          <p:cNvPr id="400" name="Text Box 264"/>
          <p:cNvSpPr txBox="1">
            <a:spLocks noChangeArrowheads="1"/>
          </p:cNvSpPr>
          <p:nvPr/>
        </p:nvSpPr>
        <p:spPr bwMode="auto">
          <a:xfrm>
            <a:off x="3418562" y="4819390"/>
            <a:ext cx="1143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" b="1" dirty="0" smtClean="0"/>
              <a:t>OPPD OMAHA CENTER</a:t>
            </a:r>
            <a:endParaRPr lang="en-US" sz="600" dirty="0"/>
          </a:p>
        </p:txBody>
      </p:sp>
      <p:sp>
        <p:nvSpPr>
          <p:cNvPr id="402" name="Rectangle 401"/>
          <p:cNvSpPr/>
          <p:nvPr/>
        </p:nvSpPr>
        <p:spPr>
          <a:xfrm>
            <a:off x="3908685" y="3297836"/>
            <a:ext cx="247338" cy="284813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4" name="Text Box 252"/>
          <p:cNvSpPr txBox="1">
            <a:spLocks noChangeArrowheads="1"/>
          </p:cNvSpPr>
          <p:nvPr/>
        </p:nvSpPr>
        <p:spPr bwMode="auto">
          <a:xfrm>
            <a:off x="3869961" y="3282846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 smtClean="0"/>
              <a:t>03</a:t>
            </a:r>
            <a:endParaRPr lang="en-US" dirty="0"/>
          </a:p>
        </p:txBody>
      </p:sp>
      <p:sp>
        <p:nvSpPr>
          <p:cNvPr id="2258" name="Text Box 222"/>
          <p:cNvSpPr txBox="1">
            <a:spLocks noChangeArrowheads="1"/>
          </p:cNvSpPr>
          <p:nvPr/>
        </p:nvSpPr>
        <p:spPr bwMode="auto">
          <a:xfrm>
            <a:off x="3862466" y="3410262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 dirty="0"/>
              <a:t>MSB</a:t>
            </a:r>
            <a:endParaRPr lang="en-US" dirty="0"/>
          </a:p>
        </p:txBody>
      </p:sp>
      <p:sp>
        <p:nvSpPr>
          <p:cNvPr id="410" name="Freeform 409"/>
          <p:cNvSpPr/>
          <p:nvPr/>
        </p:nvSpPr>
        <p:spPr>
          <a:xfrm>
            <a:off x="3074864" y="2922980"/>
            <a:ext cx="220076" cy="114688"/>
          </a:xfrm>
          <a:custGeom>
            <a:avLst/>
            <a:gdLst>
              <a:gd name="connsiteX0" fmla="*/ 0 w 220076"/>
              <a:gd name="connsiteY0" fmla="*/ 0 h 114688"/>
              <a:gd name="connsiteX1" fmla="*/ 3099 w 220076"/>
              <a:gd name="connsiteY1" fmla="*/ 105389 h 114688"/>
              <a:gd name="connsiteX2" fmla="*/ 220076 w 220076"/>
              <a:gd name="connsiteY2" fmla="*/ 114688 h 114688"/>
              <a:gd name="connsiteX3" fmla="*/ 216976 w 220076"/>
              <a:gd name="connsiteY3" fmla="*/ 0 h 114688"/>
              <a:gd name="connsiteX4" fmla="*/ 0 w 220076"/>
              <a:gd name="connsiteY4" fmla="*/ 0 h 11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076" h="114688">
                <a:moveTo>
                  <a:pt x="0" y="0"/>
                </a:moveTo>
                <a:lnTo>
                  <a:pt x="3099" y="105389"/>
                </a:lnTo>
                <a:lnTo>
                  <a:pt x="220076" y="114688"/>
                </a:lnTo>
                <a:cubicBezTo>
                  <a:pt x="219043" y="76459"/>
                  <a:pt x="218009" y="38229"/>
                  <a:pt x="21697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Freeform 410"/>
          <p:cNvSpPr/>
          <p:nvPr/>
        </p:nvSpPr>
        <p:spPr>
          <a:xfrm>
            <a:off x="3081063" y="2795894"/>
            <a:ext cx="179780" cy="105389"/>
          </a:xfrm>
          <a:custGeom>
            <a:avLst/>
            <a:gdLst>
              <a:gd name="connsiteX0" fmla="*/ 40296 w 179780"/>
              <a:gd name="connsiteY0" fmla="*/ 3100 h 105389"/>
              <a:gd name="connsiteX1" fmla="*/ 0 w 179780"/>
              <a:gd name="connsiteY1" fmla="*/ 71292 h 105389"/>
              <a:gd name="connsiteX2" fmla="*/ 0 w 179780"/>
              <a:gd name="connsiteY2" fmla="*/ 102289 h 105389"/>
              <a:gd name="connsiteX3" fmla="*/ 108488 w 179780"/>
              <a:gd name="connsiteY3" fmla="*/ 105389 h 105389"/>
              <a:gd name="connsiteX4" fmla="*/ 111588 w 179780"/>
              <a:gd name="connsiteY4" fmla="*/ 77492 h 105389"/>
              <a:gd name="connsiteX5" fmla="*/ 179780 w 179780"/>
              <a:gd name="connsiteY5" fmla="*/ 74392 h 105389"/>
              <a:gd name="connsiteX6" fmla="*/ 176681 w 179780"/>
              <a:gd name="connsiteY6" fmla="*/ 0 h 105389"/>
              <a:gd name="connsiteX7" fmla="*/ 40296 w 179780"/>
              <a:gd name="connsiteY7" fmla="*/ 3100 h 10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780" h="105389">
                <a:moveTo>
                  <a:pt x="40296" y="3100"/>
                </a:moveTo>
                <a:lnTo>
                  <a:pt x="0" y="71292"/>
                </a:lnTo>
                <a:lnTo>
                  <a:pt x="0" y="102289"/>
                </a:lnTo>
                <a:lnTo>
                  <a:pt x="108488" y="105389"/>
                </a:lnTo>
                <a:lnTo>
                  <a:pt x="111588" y="77492"/>
                </a:lnTo>
                <a:lnTo>
                  <a:pt x="179780" y="74392"/>
                </a:lnTo>
                <a:lnTo>
                  <a:pt x="176681" y="0"/>
                </a:lnTo>
                <a:lnTo>
                  <a:pt x="40296" y="310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1" name="Text Box 235"/>
          <p:cNvSpPr txBox="1">
            <a:spLocks noChangeArrowheads="1"/>
          </p:cNvSpPr>
          <p:nvPr/>
        </p:nvSpPr>
        <p:spPr bwMode="auto">
          <a:xfrm>
            <a:off x="3045934" y="2879585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31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79" name="Text Box 135"/>
          <p:cNvSpPr txBox="1">
            <a:spLocks noChangeArrowheads="1"/>
          </p:cNvSpPr>
          <p:nvPr/>
        </p:nvSpPr>
        <p:spPr bwMode="auto">
          <a:xfrm>
            <a:off x="4061595" y="1260682"/>
            <a:ext cx="45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 smtClean="0"/>
              <a:t>NT</a:t>
            </a:r>
            <a:endParaRPr lang="en-US" sz="1000" dirty="0"/>
          </a:p>
        </p:txBody>
      </p:sp>
      <p:sp>
        <p:nvSpPr>
          <p:cNvPr id="415" name="Text Box 103"/>
          <p:cNvSpPr txBox="1">
            <a:spLocks noChangeArrowheads="1"/>
          </p:cNvSpPr>
          <p:nvPr/>
        </p:nvSpPr>
        <p:spPr bwMode="auto">
          <a:xfrm>
            <a:off x="1084316" y="4476712"/>
            <a:ext cx="6536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" b="1" dirty="0" smtClean="0"/>
              <a:t>ELECTRICAL SUBSTATION</a:t>
            </a:r>
            <a:endParaRPr lang="en-US" sz="400" dirty="0"/>
          </a:p>
        </p:txBody>
      </p:sp>
      <p:sp>
        <p:nvSpPr>
          <p:cNvPr id="416" name="Freeform 415"/>
          <p:cNvSpPr/>
          <p:nvPr/>
        </p:nvSpPr>
        <p:spPr>
          <a:xfrm>
            <a:off x="1378178" y="3858242"/>
            <a:ext cx="1042680" cy="1384757"/>
          </a:xfrm>
          <a:custGeom>
            <a:avLst/>
            <a:gdLst>
              <a:gd name="connsiteX0" fmla="*/ 0 w 1042680"/>
              <a:gd name="connsiteY0" fmla="*/ 332210 h 1384757"/>
              <a:gd name="connsiteX1" fmla="*/ 115123 w 1042680"/>
              <a:gd name="connsiteY1" fmla="*/ 207220 h 1384757"/>
              <a:gd name="connsiteX2" fmla="*/ 355235 w 1042680"/>
              <a:gd name="connsiteY2" fmla="*/ 0 h 1384757"/>
              <a:gd name="connsiteX3" fmla="*/ 437465 w 1042680"/>
              <a:gd name="connsiteY3" fmla="*/ 92098 h 1384757"/>
              <a:gd name="connsiteX4" fmla="*/ 319054 w 1042680"/>
              <a:gd name="connsiteY4" fmla="*/ 217087 h 1384757"/>
              <a:gd name="connsiteX5" fmla="*/ 592058 w 1042680"/>
              <a:gd name="connsiteY5" fmla="*/ 473646 h 1384757"/>
              <a:gd name="connsiteX6" fmla="*/ 624950 w 1042680"/>
              <a:gd name="connsiteY6" fmla="*/ 437464 h 1384757"/>
              <a:gd name="connsiteX7" fmla="*/ 1042680 w 1042680"/>
              <a:gd name="connsiteY7" fmla="*/ 680866 h 1384757"/>
              <a:gd name="connsiteX8" fmla="*/ 378259 w 1042680"/>
              <a:gd name="connsiteY8" fmla="*/ 1384757 h 1384757"/>
              <a:gd name="connsiteX9" fmla="*/ 368392 w 1042680"/>
              <a:gd name="connsiteY9" fmla="*/ 1052546 h 1384757"/>
              <a:gd name="connsiteX10" fmla="*/ 249980 w 1042680"/>
              <a:gd name="connsiteY10" fmla="*/ 1045968 h 1384757"/>
              <a:gd name="connsiteX11" fmla="*/ 263137 w 1042680"/>
              <a:gd name="connsiteY11" fmla="*/ 338788 h 1384757"/>
              <a:gd name="connsiteX12" fmla="*/ 0 w 1042680"/>
              <a:gd name="connsiteY12" fmla="*/ 332210 h 138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2680" h="1384757">
                <a:moveTo>
                  <a:pt x="0" y="332210"/>
                </a:moveTo>
                <a:lnTo>
                  <a:pt x="115123" y="207220"/>
                </a:lnTo>
                <a:lnTo>
                  <a:pt x="355235" y="0"/>
                </a:lnTo>
                <a:lnTo>
                  <a:pt x="437465" y="92098"/>
                </a:lnTo>
                <a:lnTo>
                  <a:pt x="319054" y="217087"/>
                </a:lnTo>
                <a:lnTo>
                  <a:pt x="592058" y="473646"/>
                </a:lnTo>
                <a:lnTo>
                  <a:pt x="624950" y="437464"/>
                </a:lnTo>
                <a:lnTo>
                  <a:pt x="1042680" y="680866"/>
                </a:lnTo>
                <a:lnTo>
                  <a:pt x="378259" y="1384757"/>
                </a:lnTo>
                <a:lnTo>
                  <a:pt x="368392" y="1052546"/>
                </a:lnTo>
                <a:lnTo>
                  <a:pt x="249980" y="1045968"/>
                </a:lnTo>
                <a:lnTo>
                  <a:pt x="263137" y="338788"/>
                </a:lnTo>
                <a:lnTo>
                  <a:pt x="0" y="332210"/>
                </a:lnTo>
                <a:close/>
              </a:path>
            </a:pathLst>
          </a:cu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Freeform 416"/>
          <p:cNvSpPr/>
          <p:nvPr/>
        </p:nvSpPr>
        <p:spPr>
          <a:xfrm>
            <a:off x="1759727" y="4410829"/>
            <a:ext cx="1509746" cy="828880"/>
          </a:xfrm>
          <a:custGeom>
            <a:avLst/>
            <a:gdLst>
              <a:gd name="connsiteX0" fmla="*/ 0 w 1509746"/>
              <a:gd name="connsiteY0" fmla="*/ 822302 h 828880"/>
              <a:gd name="connsiteX1" fmla="*/ 667709 w 1509746"/>
              <a:gd name="connsiteY1" fmla="*/ 124990 h 828880"/>
              <a:gd name="connsiteX2" fmla="*/ 736782 w 1509746"/>
              <a:gd name="connsiteY2" fmla="*/ 0 h 828880"/>
              <a:gd name="connsiteX3" fmla="*/ 911110 w 1509746"/>
              <a:gd name="connsiteY3" fmla="*/ 69073 h 828880"/>
              <a:gd name="connsiteX4" fmla="*/ 1226874 w 1509746"/>
              <a:gd name="connsiteY4" fmla="*/ 118411 h 828880"/>
              <a:gd name="connsiteX5" fmla="*/ 1259767 w 1509746"/>
              <a:gd name="connsiteY5" fmla="*/ 177617 h 828880"/>
              <a:gd name="connsiteX6" fmla="*/ 1335418 w 1509746"/>
              <a:gd name="connsiteY6" fmla="*/ 184195 h 828880"/>
              <a:gd name="connsiteX7" fmla="*/ 1335418 w 1509746"/>
              <a:gd name="connsiteY7" fmla="*/ 437465 h 828880"/>
              <a:gd name="connsiteX8" fmla="*/ 1509746 w 1509746"/>
              <a:gd name="connsiteY8" fmla="*/ 437465 h 828880"/>
              <a:gd name="connsiteX9" fmla="*/ 1509746 w 1509746"/>
              <a:gd name="connsiteY9" fmla="*/ 582190 h 828880"/>
              <a:gd name="connsiteX10" fmla="*/ 1249899 w 1509746"/>
              <a:gd name="connsiteY10" fmla="*/ 585479 h 828880"/>
              <a:gd name="connsiteX11" fmla="*/ 1243320 w 1509746"/>
              <a:gd name="connsiteY11" fmla="*/ 697312 h 828880"/>
              <a:gd name="connsiteX12" fmla="*/ 1072282 w 1509746"/>
              <a:gd name="connsiteY12" fmla="*/ 703890 h 828880"/>
              <a:gd name="connsiteX13" fmla="*/ 1072282 w 1509746"/>
              <a:gd name="connsiteY13" fmla="*/ 828880 h 828880"/>
              <a:gd name="connsiteX14" fmla="*/ 0 w 1509746"/>
              <a:gd name="connsiteY14" fmla="*/ 822302 h 82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09746" h="828880">
                <a:moveTo>
                  <a:pt x="0" y="822302"/>
                </a:moveTo>
                <a:lnTo>
                  <a:pt x="667709" y="124990"/>
                </a:lnTo>
                <a:lnTo>
                  <a:pt x="736782" y="0"/>
                </a:lnTo>
                <a:lnTo>
                  <a:pt x="911110" y="69073"/>
                </a:lnTo>
                <a:lnTo>
                  <a:pt x="1226874" y="118411"/>
                </a:lnTo>
                <a:lnTo>
                  <a:pt x="1259767" y="177617"/>
                </a:lnTo>
                <a:lnTo>
                  <a:pt x="1335418" y="184195"/>
                </a:lnTo>
                <a:lnTo>
                  <a:pt x="1335418" y="437465"/>
                </a:lnTo>
                <a:lnTo>
                  <a:pt x="1509746" y="437465"/>
                </a:lnTo>
                <a:lnTo>
                  <a:pt x="1509746" y="582190"/>
                </a:lnTo>
                <a:lnTo>
                  <a:pt x="1249899" y="585479"/>
                </a:lnTo>
                <a:lnTo>
                  <a:pt x="1243320" y="697312"/>
                </a:lnTo>
                <a:lnTo>
                  <a:pt x="1072282" y="703890"/>
                </a:lnTo>
                <a:lnTo>
                  <a:pt x="1072282" y="828880"/>
                </a:lnTo>
                <a:lnTo>
                  <a:pt x="0" y="822302"/>
                </a:lnTo>
                <a:close/>
              </a:path>
            </a:pathLst>
          </a:cu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Freeform 412"/>
          <p:cNvSpPr/>
          <p:nvPr/>
        </p:nvSpPr>
        <p:spPr>
          <a:xfrm>
            <a:off x="6164705" y="3151682"/>
            <a:ext cx="97436" cy="239843"/>
          </a:xfrm>
          <a:custGeom>
            <a:avLst/>
            <a:gdLst>
              <a:gd name="connsiteX0" fmla="*/ 0 w 97436"/>
              <a:gd name="connsiteY0" fmla="*/ 0 h 239843"/>
              <a:gd name="connsiteX1" fmla="*/ 0 w 97436"/>
              <a:gd name="connsiteY1" fmla="*/ 239843 h 239843"/>
              <a:gd name="connsiteX2" fmla="*/ 97436 w 97436"/>
              <a:gd name="connsiteY2" fmla="*/ 239843 h 239843"/>
              <a:gd name="connsiteX3" fmla="*/ 97436 w 97436"/>
              <a:gd name="connsiteY3" fmla="*/ 3748 h 239843"/>
              <a:gd name="connsiteX4" fmla="*/ 0 w 97436"/>
              <a:gd name="connsiteY4" fmla="*/ 0 h 23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36" h="239843">
                <a:moveTo>
                  <a:pt x="0" y="0"/>
                </a:moveTo>
                <a:lnTo>
                  <a:pt x="0" y="239843"/>
                </a:lnTo>
                <a:lnTo>
                  <a:pt x="97436" y="239843"/>
                </a:lnTo>
                <a:lnTo>
                  <a:pt x="97436" y="374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1" name="Text Box 177"/>
          <p:cNvSpPr txBox="1">
            <a:spLocks noChangeArrowheads="1"/>
          </p:cNvSpPr>
          <p:nvPr/>
        </p:nvSpPr>
        <p:spPr bwMode="auto">
          <a:xfrm rot="16200000">
            <a:off x="5986468" y="3111103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13</a:t>
            </a:r>
            <a:endParaRPr lang="en-US" dirty="0"/>
          </a:p>
        </p:txBody>
      </p:sp>
      <p:sp>
        <p:nvSpPr>
          <p:cNvPr id="419" name="Freeform 418"/>
          <p:cNvSpPr/>
          <p:nvPr/>
        </p:nvSpPr>
        <p:spPr>
          <a:xfrm>
            <a:off x="4532709" y="1914525"/>
            <a:ext cx="564357" cy="214313"/>
          </a:xfrm>
          <a:custGeom>
            <a:avLst/>
            <a:gdLst>
              <a:gd name="connsiteX0" fmla="*/ 0 w 564357"/>
              <a:gd name="connsiteY0" fmla="*/ 0 h 214313"/>
              <a:gd name="connsiteX1" fmla="*/ 7144 w 564357"/>
              <a:gd name="connsiteY1" fmla="*/ 214313 h 214313"/>
              <a:gd name="connsiteX2" fmla="*/ 557213 w 564357"/>
              <a:gd name="connsiteY2" fmla="*/ 214313 h 214313"/>
              <a:gd name="connsiteX3" fmla="*/ 564357 w 564357"/>
              <a:gd name="connsiteY3" fmla="*/ 50006 h 214313"/>
              <a:gd name="connsiteX4" fmla="*/ 521494 w 564357"/>
              <a:gd name="connsiteY4" fmla="*/ 3572 h 214313"/>
              <a:gd name="connsiteX5" fmla="*/ 0 w 564357"/>
              <a:gd name="connsiteY5" fmla="*/ 0 h 2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357" h="214313">
                <a:moveTo>
                  <a:pt x="0" y="0"/>
                </a:moveTo>
                <a:lnTo>
                  <a:pt x="7144" y="214313"/>
                </a:lnTo>
                <a:lnTo>
                  <a:pt x="557213" y="214313"/>
                </a:lnTo>
                <a:lnTo>
                  <a:pt x="564357" y="50006"/>
                </a:lnTo>
                <a:lnTo>
                  <a:pt x="521494" y="35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Text Box 158"/>
          <p:cNvSpPr txBox="1">
            <a:spLocks noChangeArrowheads="1"/>
          </p:cNvSpPr>
          <p:nvPr/>
        </p:nvSpPr>
        <p:spPr bwMode="auto">
          <a:xfrm>
            <a:off x="4591050" y="1885950"/>
            <a:ext cx="5069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" b="1" dirty="0" smtClean="0"/>
              <a:t>ST (UNDER)</a:t>
            </a:r>
            <a:endParaRPr lang="en-US" dirty="0"/>
          </a:p>
        </p:txBody>
      </p:sp>
      <p:sp>
        <p:nvSpPr>
          <p:cNvPr id="408" name="Freeform 407"/>
          <p:cNvSpPr/>
          <p:nvPr/>
        </p:nvSpPr>
        <p:spPr>
          <a:xfrm>
            <a:off x="1402538" y="3843230"/>
            <a:ext cx="567203" cy="1048466"/>
          </a:xfrm>
          <a:custGeom>
            <a:avLst/>
            <a:gdLst>
              <a:gd name="connsiteX0" fmla="*/ 350635 w 567203"/>
              <a:gd name="connsiteY0" fmla="*/ 0 h 1048466"/>
              <a:gd name="connsiteX1" fmla="*/ 123754 w 567203"/>
              <a:gd name="connsiteY1" fmla="*/ 189068 h 1048466"/>
              <a:gd name="connsiteX2" fmla="*/ 44689 w 567203"/>
              <a:gd name="connsiteY2" fmla="*/ 271570 h 1048466"/>
              <a:gd name="connsiteX3" fmla="*/ 0 w 567203"/>
              <a:gd name="connsiteY3" fmla="*/ 336884 h 1048466"/>
              <a:gd name="connsiteX4" fmla="*/ 254382 w 567203"/>
              <a:gd name="connsiteY4" fmla="*/ 340322 h 1048466"/>
              <a:gd name="connsiteX5" fmla="*/ 230319 w 567203"/>
              <a:gd name="connsiteY5" fmla="*/ 1045029 h 1048466"/>
              <a:gd name="connsiteX6" fmla="*/ 360948 w 567203"/>
              <a:gd name="connsiteY6" fmla="*/ 1048466 h 1048466"/>
              <a:gd name="connsiteX7" fmla="*/ 364385 w 567203"/>
              <a:gd name="connsiteY7" fmla="*/ 711582 h 1048466"/>
              <a:gd name="connsiteX8" fmla="*/ 567203 w 567203"/>
              <a:gd name="connsiteY8" fmla="*/ 495014 h 1048466"/>
              <a:gd name="connsiteX9" fmla="*/ 292196 w 567203"/>
              <a:gd name="connsiteY9" fmla="*/ 226881 h 1048466"/>
              <a:gd name="connsiteX10" fmla="*/ 429700 w 567203"/>
              <a:gd name="connsiteY10" fmla="*/ 85940 h 1048466"/>
              <a:gd name="connsiteX11" fmla="*/ 350635 w 567203"/>
              <a:gd name="connsiteY11" fmla="*/ 0 h 104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7203" h="1048466">
                <a:moveTo>
                  <a:pt x="350635" y="0"/>
                </a:moveTo>
                <a:lnTo>
                  <a:pt x="123754" y="189068"/>
                </a:lnTo>
                <a:lnTo>
                  <a:pt x="44689" y="271570"/>
                </a:lnTo>
                <a:lnTo>
                  <a:pt x="0" y="336884"/>
                </a:lnTo>
                <a:lnTo>
                  <a:pt x="254382" y="340322"/>
                </a:lnTo>
                <a:lnTo>
                  <a:pt x="230319" y="1045029"/>
                </a:lnTo>
                <a:lnTo>
                  <a:pt x="360948" y="1048466"/>
                </a:lnTo>
                <a:cubicBezTo>
                  <a:pt x="362094" y="936171"/>
                  <a:pt x="363239" y="823877"/>
                  <a:pt x="364385" y="711582"/>
                </a:cubicBezTo>
                <a:lnTo>
                  <a:pt x="567203" y="495014"/>
                </a:lnTo>
                <a:lnTo>
                  <a:pt x="292196" y="226881"/>
                </a:lnTo>
                <a:lnTo>
                  <a:pt x="429700" y="85940"/>
                </a:lnTo>
                <a:lnTo>
                  <a:pt x="350635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Text Box 227"/>
          <p:cNvSpPr txBox="1">
            <a:spLocks noChangeArrowheads="1"/>
          </p:cNvSpPr>
          <p:nvPr/>
        </p:nvSpPr>
        <p:spPr bwMode="auto">
          <a:xfrm>
            <a:off x="1614104" y="4239774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 smtClean="0"/>
              <a:t>17</a:t>
            </a:r>
            <a:endParaRPr lang="en-US" sz="800" dirty="0"/>
          </a:p>
        </p:txBody>
      </p:sp>
      <p:sp>
        <p:nvSpPr>
          <p:cNvPr id="412" name="Freeform 411"/>
          <p:cNvSpPr/>
          <p:nvPr/>
        </p:nvSpPr>
        <p:spPr>
          <a:xfrm>
            <a:off x="1760048" y="4296992"/>
            <a:ext cx="1512541" cy="935026"/>
          </a:xfrm>
          <a:custGeom>
            <a:avLst/>
            <a:gdLst>
              <a:gd name="connsiteX0" fmla="*/ 250944 w 1512541"/>
              <a:gd name="connsiteY0" fmla="*/ 0 h 935026"/>
              <a:gd name="connsiteX1" fmla="*/ 13750 w 1512541"/>
              <a:gd name="connsiteY1" fmla="*/ 250945 h 935026"/>
              <a:gd name="connsiteX2" fmla="*/ 6875 w 1512541"/>
              <a:gd name="connsiteY2" fmla="*/ 378136 h 935026"/>
              <a:gd name="connsiteX3" fmla="*/ 415949 w 1512541"/>
              <a:gd name="connsiteY3" fmla="*/ 381573 h 935026"/>
              <a:gd name="connsiteX4" fmla="*/ 415949 w 1512541"/>
              <a:gd name="connsiteY4" fmla="*/ 660019 h 935026"/>
              <a:gd name="connsiteX5" fmla="*/ 3438 w 1512541"/>
              <a:gd name="connsiteY5" fmla="*/ 656581 h 935026"/>
              <a:gd name="connsiteX6" fmla="*/ 0 w 1512541"/>
              <a:gd name="connsiteY6" fmla="*/ 917838 h 935026"/>
              <a:gd name="connsiteX7" fmla="*/ 30938 w 1512541"/>
              <a:gd name="connsiteY7" fmla="*/ 935026 h 935026"/>
              <a:gd name="connsiteX8" fmla="*/ 1093155 w 1512541"/>
              <a:gd name="connsiteY8" fmla="*/ 928151 h 935026"/>
              <a:gd name="connsiteX9" fmla="*/ 1082842 w 1512541"/>
              <a:gd name="connsiteY9" fmla="*/ 807835 h 935026"/>
              <a:gd name="connsiteX10" fmla="*/ 1234096 w 1512541"/>
              <a:gd name="connsiteY10" fmla="*/ 804397 h 935026"/>
              <a:gd name="connsiteX11" fmla="*/ 1234096 w 1512541"/>
              <a:gd name="connsiteY11" fmla="*/ 690957 h 935026"/>
              <a:gd name="connsiteX12" fmla="*/ 1509104 w 1512541"/>
              <a:gd name="connsiteY12" fmla="*/ 687519 h 935026"/>
              <a:gd name="connsiteX13" fmla="*/ 1512541 w 1512541"/>
              <a:gd name="connsiteY13" fmla="*/ 553453 h 935026"/>
              <a:gd name="connsiteX14" fmla="*/ 1333787 w 1512541"/>
              <a:gd name="connsiteY14" fmla="*/ 553453 h 935026"/>
              <a:gd name="connsiteX15" fmla="*/ 1330349 w 1512541"/>
              <a:gd name="connsiteY15" fmla="*/ 285321 h 935026"/>
              <a:gd name="connsiteX16" fmla="*/ 1292535 w 1512541"/>
              <a:gd name="connsiteY16" fmla="*/ 285321 h 935026"/>
              <a:gd name="connsiteX17" fmla="*/ 1254722 w 1512541"/>
              <a:gd name="connsiteY17" fmla="*/ 264695 h 935026"/>
              <a:gd name="connsiteX18" fmla="*/ 1244409 w 1512541"/>
              <a:gd name="connsiteY18" fmla="*/ 226882 h 935026"/>
              <a:gd name="connsiteX19" fmla="*/ 952214 w 1512541"/>
              <a:gd name="connsiteY19" fmla="*/ 171880 h 935026"/>
              <a:gd name="connsiteX20" fmla="*/ 745958 w 1512541"/>
              <a:gd name="connsiteY20" fmla="*/ 99691 h 935026"/>
              <a:gd name="connsiteX21" fmla="*/ 663456 w 1512541"/>
              <a:gd name="connsiteY21" fmla="*/ 247507 h 935026"/>
              <a:gd name="connsiteX22" fmla="*/ 250944 w 1512541"/>
              <a:gd name="connsiteY22" fmla="*/ 0 h 93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12541" h="935026">
                <a:moveTo>
                  <a:pt x="250944" y="0"/>
                </a:moveTo>
                <a:lnTo>
                  <a:pt x="13750" y="250945"/>
                </a:lnTo>
                <a:lnTo>
                  <a:pt x="6875" y="378136"/>
                </a:lnTo>
                <a:lnTo>
                  <a:pt x="415949" y="381573"/>
                </a:lnTo>
                <a:lnTo>
                  <a:pt x="415949" y="660019"/>
                </a:lnTo>
                <a:lnTo>
                  <a:pt x="3438" y="656581"/>
                </a:lnTo>
                <a:lnTo>
                  <a:pt x="0" y="917838"/>
                </a:lnTo>
                <a:lnTo>
                  <a:pt x="30938" y="935026"/>
                </a:lnTo>
                <a:lnTo>
                  <a:pt x="1093155" y="928151"/>
                </a:lnTo>
                <a:lnTo>
                  <a:pt x="1082842" y="807835"/>
                </a:lnTo>
                <a:lnTo>
                  <a:pt x="1234096" y="804397"/>
                </a:lnTo>
                <a:lnTo>
                  <a:pt x="1234096" y="690957"/>
                </a:lnTo>
                <a:lnTo>
                  <a:pt x="1509104" y="687519"/>
                </a:lnTo>
                <a:cubicBezTo>
                  <a:pt x="1510250" y="642830"/>
                  <a:pt x="1511395" y="598142"/>
                  <a:pt x="1512541" y="553453"/>
                </a:cubicBezTo>
                <a:lnTo>
                  <a:pt x="1333787" y="553453"/>
                </a:lnTo>
                <a:lnTo>
                  <a:pt x="1330349" y="285321"/>
                </a:lnTo>
                <a:lnTo>
                  <a:pt x="1292535" y="285321"/>
                </a:lnTo>
                <a:lnTo>
                  <a:pt x="1254722" y="264695"/>
                </a:lnTo>
                <a:lnTo>
                  <a:pt x="1244409" y="226882"/>
                </a:lnTo>
                <a:lnTo>
                  <a:pt x="952214" y="171880"/>
                </a:lnTo>
                <a:lnTo>
                  <a:pt x="745958" y="99691"/>
                </a:lnTo>
                <a:lnTo>
                  <a:pt x="663456" y="247507"/>
                </a:lnTo>
                <a:lnTo>
                  <a:pt x="250944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Text Box 227"/>
          <p:cNvSpPr txBox="1">
            <a:spLocks noChangeArrowheads="1"/>
          </p:cNvSpPr>
          <p:nvPr/>
        </p:nvSpPr>
        <p:spPr bwMode="auto">
          <a:xfrm>
            <a:off x="2373086" y="4694608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 smtClean="0"/>
              <a:t>17</a:t>
            </a:r>
            <a:endParaRPr lang="en-US" sz="800" dirty="0"/>
          </a:p>
        </p:txBody>
      </p:sp>
      <p:sp>
        <p:nvSpPr>
          <p:cNvPr id="390" name="Oval 389"/>
          <p:cNvSpPr/>
          <p:nvPr/>
        </p:nvSpPr>
        <p:spPr>
          <a:xfrm>
            <a:off x="6472767" y="3902206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/>
          <p:cNvSpPr/>
          <p:nvPr/>
        </p:nvSpPr>
        <p:spPr>
          <a:xfrm>
            <a:off x="2933779" y="2172508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3721039" y="4403557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2972164" y="4437829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/>
          <p:cNvSpPr/>
          <p:nvPr/>
        </p:nvSpPr>
        <p:spPr>
          <a:xfrm>
            <a:off x="5667705" y="5015317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/>
          <p:cNvSpPr/>
          <p:nvPr/>
        </p:nvSpPr>
        <p:spPr>
          <a:xfrm>
            <a:off x="6483197" y="5187068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4465758" y="3244027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6421079" y="2947853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4902830" y="1390785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7234837" y="4356834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5690709" y="1441106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4773433" y="730865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2355162" y="1487113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4983343" y="3338917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/>
        </p:nvSpPr>
        <p:spPr>
          <a:xfrm>
            <a:off x="4338441" y="1191245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Oval 434"/>
          <p:cNvSpPr/>
          <p:nvPr/>
        </p:nvSpPr>
        <p:spPr>
          <a:xfrm>
            <a:off x="3358701" y="1196691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Oval 435"/>
          <p:cNvSpPr/>
          <p:nvPr/>
        </p:nvSpPr>
        <p:spPr>
          <a:xfrm>
            <a:off x="7709291" y="4762275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Cross 437"/>
          <p:cNvSpPr/>
          <p:nvPr/>
        </p:nvSpPr>
        <p:spPr>
          <a:xfrm rot="18814679">
            <a:off x="5398294" y="3881439"/>
            <a:ext cx="152400" cy="1524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Cross 438"/>
          <p:cNvSpPr/>
          <p:nvPr/>
        </p:nvSpPr>
        <p:spPr>
          <a:xfrm rot="18814679">
            <a:off x="5003006" y="3910013"/>
            <a:ext cx="152400" cy="1524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Cross 439"/>
          <p:cNvSpPr/>
          <p:nvPr/>
        </p:nvSpPr>
        <p:spPr>
          <a:xfrm rot="18814679">
            <a:off x="4895850" y="4986338"/>
            <a:ext cx="152400" cy="1524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Cross 440"/>
          <p:cNvSpPr/>
          <p:nvPr/>
        </p:nvSpPr>
        <p:spPr>
          <a:xfrm rot="18814679">
            <a:off x="3995738" y="3924300"/>
            <a:ext cx="152400" cy="1524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Cross 442"/>
          <p:cNvSpPr/>
          <p:nvPr/>
        </p:nvSpPr>
        <p:spPr>
          <a:xfrm rot="18814679">
            <a:off x="2624138" y="3600450"/>
            <a:ext cx="152400" cy="152400"/>
          </a:xfrm>
          <a:prstGeom prst="plus">
            <a:avLst>
              <a:gd name="adj" fmla="val 50000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Cross 443"/>
          <p:cNvSpPr/>
          <p:nvPr/>
        </p:nvSpPr>
        <p:spPr>
          <a:xfrm rot="18814679">
            <a:off x="7115748" y="3808193"/>
            <a:ext cx="152400" cy="1524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Cross 444"/>
          <p:cNvSpPr/>
          <p:nvPr/>
        </p:nvSpPr>
        <p:spPr>
          <a:xfrm rot="18814679">
            <a:off x="7193756" y="3983832"/>
            <a:ext cx="152400" cy="1524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Cross 445"/>
          <p:cNvSpPr/>
          <p:nvPr/>
        </p:nvSpPr>
        <p:spPr>
          <a:xfrm rot="18814679">
            <a:off x="5881688" y="3257549"/>
            <a:ext cx="152400" cy="1524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Cross 446"/>
          <p:cNvSpPr/>
          <p:nvPr/>
        </p:nvSpPr>
        <p:spPr>
          <a:xfrm rot="18814679">
            <a:off x="5998369" y="3810000"/>
            <a:ext cx="152400" cy="1524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Cross 447"/>
          <p:cNvSpPr/>
          <p:nvPr/>
        </p:nvSpPr>
        <p:spPr>
          <a:xfrm rot="18814679">
            <a:off x="4712493" y="2102645"/>
            <a:ext cx="152400" cy="1524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Cross 448"/>
          <p:cNvSpPr/>
          <p:nvPr/>
        </p:nvSpPr>
        <p:spPr>
          <a:xfrm rot="18814679">
            <a:off x="4857750" y="2540794"/>
            <a:ext cx="152400" cy="1524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Cross 449"/>
          <p:cNvSpPr/>
          <p:nvPr/>
        </p:nvSpPr>
        <p:spPr>
          <a:xfrm rot="18814679">
            <a:off x="7389019" y="4443414"/>
            <a:ext cx="152400" cy="1524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Cross 450"/>
          <p:cNvSpPr/>
          <p:nvPr/>
        </p:nvSpPr>
        <p:spPr>
          <a:xfrm rot="18814679">
            <a:off x="6034087" y="3402807"/>
            <a:ext cx="152400" cy="1524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Cross 451"/>
          <p:cNvSpPr/>
          <p:nvPr/>
        </p:nvSpPr>
        <p:spPr>
          <a:xfrm rot="18814679">
            <a:off x="6791899" y="3548636"/>
            <a:ext cx="152400" cy="1524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 452"/>
          <p:cNvSpPr/>
          <p:nvPr/>
        </p:nvSpPr>
        <p:spPr>
          <a:xfrm>
            <a:off x="6705600" y="619432"/>
            <a:ext cx="1905000" cy="11454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Cross 453"/>
          <p:cNvSpPr/>
          <p:nvPr/>
        </p:nvSpPr>
        <p:spPr>
          <a:xfrm rot="18814679">
            <a:off x="6794622" y="1215117"/>
            <a:ext cx="152400" cy="1524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/>
        </p:nvSpPr>
        <p:spPr>
          <a:xfrm>
            <a:off x="6822656" y="787927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TextBox 454"/>
          <p:cNvSpPr txBox="1"/>
          <p:nvPr/>
        </p:nvSpPr>
        <p:spPr>
          <a:xfrm>
            <a:off x="6862819" y="613055"/>
            <a:ext cx="1764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Emergency Blue Light Phones can be used to report Emergencies and to contact Security.</a:t>
            </a:r>
            <a:endParaRPr lang="en-US" sz="800" b="1" dirty="0"/>
          </a:p>
        </p:txBody>
      </p:sp>
      <p:sp>
        <p:nvSpPr>
          <p:cNvPr id="456" name="TextBox 455"/>
          <p:cNvSpPr txBox="1"/>
          <p:nvPr/>
        </p:nvSpPr>
        <p:spPr>
          <a:xfrm>
            <a:off x="6958140" y="1185858"/>
            <a:ext cx="1435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Campus Bike Racks</a:t>
            </a:r>
            <a:endParaRPr lang="en-US" sz="800" b="1" dirty="0"/>
          </a:p>
        </p:txBody>
      </p:sp>
      <p:sp>
        <p:nvSpPr>
          <p:cNvPr id="458" name="TextBox 457"/>
          <p:cNvSpPr txBox="1"/>
          <p:nvPr/>
        </p:nvSpPr>
        <p:spPr>
          <a:xfrm>
            <a:off x="6720348" y="1425677"/>
            <a:ext cx="1823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Smoking is NOT Permitted on the UNMC or TNMC Campuses</a:t>
            </a:r>
            <a:endParaRPr lang="en-US" sz="800" b="1" dirty="0"/>
          </a:p>
        </p:txBody>
      </p:sp>
      <p:sp>
        <p:nvSpPr>
          <p:cNvPr id="459" name="Freeform 458"/>
          <p:cNvSpPr/>
          <p:nvPr/>
        </p:nvSpPr>
        <p:spPr>
          <a:xfrm>
            <a:off x="6704567" y="1425844"/>
            <a:ext cx="1900093" cy="0"/>
          </a:xfrm>
          <a:custGeom>
            <a:avLst/>
            <a:gdLst>
              <a:gd name="connsiteX0" fmla="*/ 0 w 1900093"/>
              <a:gd name="connsiteY0" fmla="*/ 0 h 0"/>
              <a:gd name="connsiteX1" fmla="*/ 1900093 w 190009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0093">
                <a:moveTo>
                  <a:pt x="0" y="0"/>
                </a:moveTo>
                <a:lnTo>
                  <a:pt x="1900093" y="0"/>
                </a:lnTo>
              </a:path>
            </a:pathLst>
          </a:custGeom>
          <a:ln w="190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1" name="Picture 460" descr="TNMC Logo G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194" y="1350094"/>
            <a:ext cx="1142506" cy="289317"/>
          </a:xfrm>
          <a:prstGeom prst="rect">
            <a:avLst/>
          </a:prstGeom>
        </p:spPr>
      </p:pic>
      <p:sp>
        <p:nvSpPr>
          <p:cNvPr id="457" name="Rectangle 456"/>
          <p:cNvSpPr/>
          <p:nvPr/>
        </p:nvSpPr>
        <p:spPr>
          <a:xfrm>
            <a:off x="514830" y="783771"/>
            <a:ext cx="1271708" cy="176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" name="Picture 459" descr="UNMC_sig_prim_pms186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403" y="646822"/>
            <a:ext cx="764562" cy="445954"/>
          </a:xfrm>
          <a:prstGeom prst="rect">
            <a:avLst/>
          </a:prstGeom>
        </p:spPr>
      </p:pic>
      <p:sp>
        <p:nvSpPr>
          <p:cNvPr id="462" name="Oval 461"/>
          <p:cNvSpPr/>
          <p:nvPr/>
        </p:nvSpPr>
        <p:spPr>
          <a:xfrm>
            <a:off x="1936475" y="2510346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5820367" y="3651036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5418585" y="3646418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Rectangle 471"/>
          <p:cNvSpPr/>
          <p:nvPr/>
        </p:nvSpPr>
        <p:spPr>
          <a:xfrm>
            <a:off x="7407181" y="4810069"/>
            <a:ext cx="232658" cy="394977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2" name="Text Box 195"/>
          <p:cNvSpPr txBox="1">
            <a:spLocks noChangeArrowheads="1"/>
          </p:cNvSpPr>
          <p:nvPr/>
        </p:nvSpPr>
        <p:spPr bwMode="auto">
          <a:xfrm>
            <a:off x="7370659" y="4920085"/>
            <a:ext cx="457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16L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2308" name="Text Box 254"/>
          <p:cNvSpPr txBox="1">
            <a:spLocks noChangeArrowheads="1"/>
          </p:cNvSpPr>
          <p:nvPr/>
        </p:nvSpPr>
        <p:spPr bwMode="auto">
          <a:xfrm>
            <a:off x="6007455" y="4600833"/>
            <a:ext cx="4572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/>
              <a:t>39</a:t>
            </a:r>
            <a:endParaRPr lang="en-US" dirty="0"/>
          </a:p>
        </p:txBody>
      </p:sp>
      <p:sp>
        <p:nvSpPr>
          <p:cNvPr id="465" name="Cross 464"/>
          <p:cNvSpPr/>
          <p:nvPr/>
        </p:nvSpPr>
        <p:spPr>
          <a:xfrm rot="18814679">
            <a:off x="5876724" y="3070974"/>
            <a:ext cx="152400" cy="1524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Cross 465"/>
          <p:cNvSpPr/>
          <p:nvPr/>
        </p:nvSpPr>
        <p:spPr>
          <a:xfrm rot="18814679">
            <a:off x="6587304" y="3750578"/>
            <a:ext cx="152400" cy="152400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0550" y="2158964"/>
            <a:ext cx="295275" cy="149716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Rectangle 472"/>
          <p:cNvSpPr/>
          <p:nvPr/>
        </p:nvSpPr>
        <p:spPr>
          <a:xfrm>
            <a:off x="599836" y="2396791"/>
            <a:ext cx="295275" cy="149716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Rectangle 473"/>
          <p:cNvSpPr/>
          <p:nvPr/>
        </p:nvSpPr>
        <p:spPr>
          <a:xfrm>
            <a:off x="599734" y="2635260"/>
            <a:ext cx="295275" cy="149716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Rectangle 474"/>
          <p:cNvSpPr/>
          <p:nvPr/>
        </p:nvSpPr>
        <p:spPr>
          <a:xfrm>
            <a:off x="602844" y="2878317"/>
            <a:ext cx="295275" cy="14971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Rectangle 475"/>
          <p:cNvSpPr/>
          <p:nvPr/>
        </p:nvSpPr>
        <p:spPr>
          <a:xfrm>
            <a:off x="603751" y="3116106"/>
            <a:ext cx="295275" cy="149716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3653" y="2107448"/>
            <a:ext cx="462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$70</a:t>
            </a:r>
            <a:endParaRPr lang="en-US" sz="1000" b="1" dirty="0"/>
          </a:p>
        </p:txBody>
      </p:sp>
      <p:sp>
        <p:nvSpPr>
          <p:cNvPr id="477" name="TextBox 476"/>
          <p:cNvSpPr txBox="1"/>
          <p:nvPr/>
        </p:nvSpPr>
        <p:spPr>
          <a:xfrm>
            <a:off x="891674" y="2345406"/>
            <a:ext cx="462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$35</a:t>
            </a:r>
            <a:endParaRPr lang="en-US" sz="1000" b="1" dirty="0"/>
          </a:p>
        </p:txBody>
      </p:sp>
      <p:sp>
        <p:nvSpPr>
          <p:cNvPr id="478" name="TextBox 477"/>
          <p:cNvSpPr txBox="1"/>
          <p:nvPr/>
        </p:nvSpPr>
        <p:spPr>
          <a:xfrm>
            <a:off x="894347" y="2583364"/>
            <a:ext cx="462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$30</a:t>
            </a:r>
            <a:endParaRPr lang="en-US" sz="1000" b="1" dirty="0"/>
          </a:p>
        </p:txBody>
      </p:sp>
      <p:sp>
        <p:nvSpPr>
          <p:cNvPr id="479" name="TextBox 478"/>
          <p:cNvSpPr txBox="1"/>
          <p:nvPr/>
        </p:nvSpPr>
        <p:spPr>
          <a:xfrm>
            <a:off x="891674" y="2821322"/>
            <a:ext cx="462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$23</a:t>
            </a:r>
            <a:endParaRPr lang="en-US" sz="1000" b="1" dirty="0"/>
          </a:p>
        </p:txBody>
      </p:sp>
      <p:sp>
        <p:nvSpPr>
          <p:cNvPr id="480" name="TextBox 479"/>
          <p:cNvSpPr txBox="1"/>
          <p:nvPr/>
        </p:nvSpPr>
        <p:spPr>
          <a:xfrm>
            <a:off x="905043" y="3075322"/>
            <a:ext cx="462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$13</a:t>
            </a:r>
            <a:endParaRPr lang="en-US" sz="1000" b="1" dirty="0"/>
          </a:p>
        </p:txBody>
      </p:sp>
      <p:sp>
        <p:nvSpPr>
          <p:cNvPr id="4" name="Freeform 3"/>
          <p:cNvSpPr/>
          <p:nvPr/>
        </p:nvSpPr>
        <p:spPr>
          <a:xfrm>
            <a:off x="6673516" y="5106737"/>
            <a:ext cx="585537" cy="387684"/>
          </a:xfrm>
          <a:custGeom>
            <a:avLst/>
            <a:gdLst>
              <a:gd name="connsiteX0" fmla="*/ 0 w 585537"/>
              <a:gd name="connsiteY0" fmla="*/ 53474 h 387684"/>
              <a:gd name="connsiteX1" fmla="*/ 58821 w 585537"/>
              <a:gd name="connsiteY1" fmla="*/ 53474 h 387684"/>
              <a:gd name="connsiteX2" fmla="*/ 56147 w 585537"/>
              <a:gd name="connsiteY2" fmla="*/ 2674 h 387684"/>
              <a:gd name="connsiteX3" fmla="*/ 585537 w 585537"/>
              <a:gd name="connsiteY3" fmla="*/ 0 h 387684"/>
              <a:gd name="connsiteX4" fmla="*/ 585537 w 585537"/>
              <a:gd name="connsiteY4" fmla="*/ 387684 h 387684"/>
              <a:gd name="connsiteX5" fmla="*/ 50800 w 585537"/>
              <a:gd name="connsiteY5" fmla="*/ 387684 h 387684"/>
              <a:gd name="connsiteX6" fmla="*/ 50800 w 585537"/>
              <a:gd name="connsiteY6" fmla="*/ 112295 h 387684"/>
              <a:gd name="connsiteX7" fmla="*/ 5347 w 585537"/>
              <a:gd name="connsiteY7" fmla="*/ 117642 h 38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537" h="387684">
                <a:moveTo>
                  <a:pt x="0" y="53474"/>
                </a:moveTo>
                <a:lnTo>
                  <a:pt x="58821" y="53474"/>
                </a:lnTo>
                <a:lnTo>
                  <a:pt x="56147" y="2674"/>
                </a:lnTo>
                <a:lnTo>
                  <a:pt x="585537" y="0"/>
                </a:lnTo>
                <a:lnTo>
                  <a:pt x="585537" y="387684"/>
                </a:lnTo>
                <a:lnTo>
                  <a:pt x="50800" y="387684"/>
                </a:lnTo>
                <a:lnTo>
                  <a:pt x="50800" y="112295"/>
                </a:lnTo>
                <a:lnTo>
                  <a:pt x="5347" y="117642"/>
                </a:lnTo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Text Box 198"/>
          <p:cNvSpPr txBox="1">
            <a:spLocks noChangeArrowheads="1"/>
          </p:cNvSpPr>
          <p:nvPr/>
        </p:nvSpPr>
        <p:spPr bwMode="auto">
          <a:xfrm>
            <a:off x="6837183" y="5207191"/>
            <a:ext cx="3794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 smtClean="0"/>
              <a:t>19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03432" y="5267158"/>
            <a:ext cx="173789" cy="219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406105" y="5205663"/>
            <a:ext cx="237958" cy="291432"/>
          </a:xfrm>
          <a:custGeom>
            <a:avLst/>
            <a:gdLst>
              <a:gd name="connsiteX0" fmla="*/ 0 w 237958"/>
              <a:gd name="connsiteY0" fmla="*/ 2674 h 291432"/>
              <a:gd name="connsiteX1" fmla="*/ 2674 w 237958"/>
              <a:gd name="connsiteY1" fmla="*/ 286084 h 291432"/>
              <a:gd name="connsiteX2" fmla="*/ 237958 w 237958"/>
              <a:gd name="connsiteY2" fmla="*/ 291432 h 291432"/>
              <a:gd name="connsiteX3" fmla="*/ 232611 w 237958"/>
              <a:gd name="connsiteY3" fmla="*/ 0 h 29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958" h="291432">
                <a:moveTo>
                  <a:pt x="0" y="2674"/>
                </a:moveTo>
                <a:cubicBezTo>
                  <a:pt x="891" y="97144"/>
                  <a:pt x="1783" y="191614"/>
                  <a:pt x="2674" y="286084"/>
                </a:cubicBezTo>
                <a:lnTo>
                  <a:pt x="237958" y="291432"/>
                </a:lnTo>
                <a:cubicBezTo>
                  <a:pt x="236176" y="194288"/>
                  <a:pt x="234393" y="97144"/>
                  <a:pt x="232611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11453" y="5208337"/>
            <a:ext cx="224589" cy="2780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Text Box 194"/>
          <p:cNvSpPr txBox="1">
            <a:spLocks noChangeArrowheads="1"/>
          </p:cNvSpPr>
          <p:nvPr/>
        </p:nvSpPr>
        <p:spPr bwMode="auto">
          <a:xfrm>
            <a:off x="6968003" y="4867464"/>
            <a:ext cx="457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" b="1" dirty="0" smtClean="0"/>
              <a:t>TEI</a:t>
            </a:r>
            <a:endParaRPr lang="en-US" sz="500" dirty="0"/>
          </a:p>
        </p:txBody>
      </p:sp>
      <p:sp>
        <p:nvSpPr>
          <p:cNvPr id="8" name="Rectangle 7"/>
          <p:cNvSpPr/>
          <p:nvPr/>
        </p:nvSpPr>
        <p:spPr>
          <a:xfrm>
            <a:off x="6744013" y="4489328"/>
            <a:ext cx="197911" cy="12025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Text Box 198"/>
          <p:cNvSpPr txBox="1">
            <a:spLocks noChangeArrowheads="1"/>
          </p:cNvSpPr>
          <p:nvPr/>
        </p:nvSpPr>
        <p:spPr bwMode="auto">
          <a:xfrm>
            <a:off x="6674249" y="4445480"/>
            <a:ext cx="3794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 smtClean="0"/>
              <a:t>65</a:t>
            </a:r>
            <a:endParaRPr lang="en-US" dirty="0"/>
          </a:p>
        </p:txBody>
      </p:sp>
      <p:sp>
        <p:nvSpPr>
          <p:cNvPr id="484" name="Text Box 198"/>
          <p:cNvSpPr txBox="1">
            <a:spLocks noChangeArrowheads="1"/>
          </p:cNvSpPr>
          <p:nvPr/>
        </p:nvSpPr>
        <p:spPr bwMode="auto">
          <a:xfrm>
            <a:off x="5433491" y="4375845"/>
            <a:ext cx="5762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" b="1" dirty="0"/>
              <a:t>L</a:t>
            </a:r>
            <a:r>
              <a:rPr lang="en-US" sz="600" b="1" dirty="0" smtClean="0"/>
              <a:t>OT 4   REMOVED</a:t>
            </a:r>
            <a:endParaRPr lang="en-US" sz="600" dirty="0"/>
          </a:p>
        </p:txBody>
      </p:sp>
      <p:sp>
        <p:nvSpPr>
          <p:cNvPr id="9" name="Freeform 8"/>
          <p:cNvSpPr/>
          <p:nvPr/>
        </p:nvSpPr>
        <p:spPr>
          <a:xfrm>
            <a:off x="3006547" y="3083357"/>
            <a:ext cx="888797" cy="676656"/>
          </a:xfrm>
          <a:custGeom>
            <a:avLst/>
            <a:gdLst>
              <a:gd name="connsiteX0" fmla="*/ 3658 w 888797"/>
              <a:gd name="connsiteY0" fmla="*/ 0 h 676656"/>
              <a:gd name="connsiteX1" fmla="*/ 0 w 888797"/>
              <a:gd name="connsiteY1" fmla="*/ 676656 h 676656"/>
              <a:gd name="connsiteX2" fmla="*/ 574243 w 888797"/>
              <a:gd name="connsiteY2" fmla="*/ 676656 h 676656"/>
              <a:gd name="connsiteX3" fmla="*/ 574243 w 888797"/>
              <a:gd name="connsiteY3" fmla="*/ 413309 h 676656"/>
              <a:gd name="connsiteX4" fmla="*/ 830275 w 888797"/>
              <a:gd name="connsiteY4" fmla="*/ 395021 h 676656"/>
              <a:gd name="connsiteX5" fmla="*/ 888797 w 888797"/>
              <a:gd name="connsiteY5" fmla="*/ 190195 h 676656"/>
              <a:gd name="connsiteX6" fmla="*/ 885139 w 888797"/>
              <a:gd name="connsiteY6" fmla="*/ 14630 h 676656"/>
              <a:gd name="connsiteX7" fmla="*/ 3658 w 888797"/>
              <a:gd name="connsiteY7" fmla="*/ 0 h 67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797" h="676656">
                <a:moveTo>
                  <a:pt x="3658" y="0"/>
                </a:moveTo>
                <a:cubicBezTo>
                  <a:pt x="2439" y="225552"/>
                  <a:pt x="1219" y="451104"/>
                  <a:pt x="0" y="676656"/>
                </a:cubicBezTo>
                <a:lnTo>
                  <a:pt x="574243" y="676656"/>
                </a:lnTo>
                <a:lnTo>
                  <a:pt x="574243" y="413309"/>
                </a:lnTo>
                <a:lnTo>
                  <a:pt x="830275" y="395021"/>
                </a:lnTo>
                <a:lnTo>
                  <a:pt x="888797" y="190195"/>
                </a:lnTo>
                <a:cubicBezTo>
                  <a:pt x="887578" y="131673"/>
                  <a:pt x="886358" y="73152"/>
                  <a:pt x="885139" y="14630"/>
                </a:cubicBezTo>
                <a:lnTo>
                  <a:pt x="3658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Text Box 221"/>
          <p:cNvSpPr txBox="1">
            <a:spLocks noChangeArrowheads="1"/>
          </p:cNvSpPr>
          <p:nvPr/>
        </p:nvSpPr>
        <p:spPr bwMode="auto">
          <a:xfrm rot="19633067">
            <a:off x="2910186" y="3273488"/>
            <a:ext cx="10703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FF0000"/>
                </a:solidFill>
              </a:rPr>
              <a:t>CONSTRUCTION        AREA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486" name="Oval 485"/>
          <p:cNvSpPr/>
          <p:nvPr/>
        </p:nvSpPr>
        <p:spPr>
          <a:xfrm>
            <a:off x="2216466" y="4767992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2939480" y="4767993"/>
            <a:ext cx="116305" cy="11739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Text Box 195"/>
          <p:cNvSpPr txBox="1">
            <a:spLocks noChangeArrowheads="1"/>
          </p:cNvSpPr>
          <p:nvPr/>
        </p:nvSpPr>
        <p:spPr bwMode="auto">
          <a:xfrm>
            <a:off x="7315200" y="5257800"/>
            <a:ext cx="457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 smtClean="0"/>
              <a:t>16L-P</a:t>
            </a:r>
            <a:endParaRPr 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4007</TotalTime>
  <Words>281</Words>
  <Application>Microsoft Office PowerPoint</Application>
  <PresentationFormat>On-screen Show (4:3)</PresentationFormat>
  <Paragraphs>185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UNMC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Dickmeyer</dc:creator>
  <cp:lastModifiedBy>tspencer</cp:lastModifiedBy>
  <cp:revision>86</cp:revision>
  <dcterms:created xsi:type="dcterms:W3CDTF">2009-01-20T19:40:45Z</dcterms:created>
  <dcterms:modified xsi:type="dcterms:W3CDTF">2013-05-31T20:35:10Z</dcterms:modified>
</cp:coreProperties>
</file>