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8" r:id="rId3"/>
    <p:sldId id="294" r:id="rId4"/>
    <p:sldId id="296" r:id="rId5"/>
    <p:sldId id="292" r:id="rId6"/>
    <p:sldId id="298" r:id="rId7"/>
    <p:sldId id="300" r:id="rId8"/>
    <p:sldId id="302" r:id="rId9"/>
    <p:sldId id="304" r:id="rId10"/>
    <p:sldId id="308" r:id="rId11"/>
    <p:sldId id="310" r:id="rId12"/>
    <p:sldId id="306" r:id="rId13"/>
    <p:sldId id="311" r:id="rId14"/>
    <p:sldId id="312" r:id="rId15"/>
    <p:sldId id="259" r:id="rId16"/>
    <p:sldId id="260" r:id="rId17"/>
    <p:sldId id="261" r:id="rId18"/>
    <p:sldId id="262" r:id="rId19"/>
    <p:sldId id="263" r:id="rId20"/>
    <p:sldId id="264"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318" r:id="rId35"/>
    <p:sldId id="279" r:id="rId36"/>
    <p:sldId id="280" r:id="rId37"/>
    <p:sldId id="265" r:id="rId38"/>
    <p:sldId id="281" r:id="rId39"/>
    <p:sldId id="282" r:id="rId40"/>
    <p:sldId id="284" r:id="rId41"/>
    <p:sldId id="285" r:id="rId42"/>
    <p:sldId id="286" r:id="rId43"/>
    <p:sldId id="320" r:id="rId44"/>
    <p:sldId id="315" r:id="rId45"/>
    <p:sldId id="313" r:id="rId46"/>
    <p:sldId id="314" r:id="rId47"/>
    <p:sldId id="316" r:id="rId48"/>
    <p:sldId id="317" r:id="rId49"/>
    <p:sldId id="287" r:id="rId50"/>
    <p:sldId id="283" r:id="rId51"/>
    <p:sldId id="321" r:id="rId52"/>
    <p:sldId id="31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E378FEC-9D73-40C0-8D80-CF84413098CD}" type="datetimeFigureOut">
              <a:rPr lang="en-US" smtClean="0"/>
              <a:pPr/>
              <a:t>3/13/2013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FEF0EF3-0452-45E0-9079-1790A5BFD869}" type="slidenum">
              <a:rPr lang="en-US" smtClean="0"/>
              <a:pPr/>
              <a:t>‹#›</a:t>
            </a:fld>
            <a:endParaRPr lang="en-US" dirty="0"/>
          </a:p>
        </p:txBody>
      </p:sp>
    </p:spTree>
    <p:extLst>
      <p:ext uri="{BB962C8B-B14F-4D97-AF65-F5344CB8AC3E}">
        <p14:creationId xmlns:p14="http://schemas.microsoft.com/office/powerpoint/2010/main" val="110552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7E330ACF-A328-42A4-959F-3F2216E4D105}" type="slidenum">
              <a:rPr lang="en-US" smtClean="0"/>
              <a:pPr eaLnBrk="1" hangingPunct="1"/>
              <a:t>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In node negative post menopausal ER/PR positive, Her 2 negative patients the 20 year disease free survival approximates 96%!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Not selected patients w/ large tumors and node positive disease. Note very long f/u period</a:t>
            </a:r>
          </a:p>
          <a:p>
            <a:pPr marL="228600" indent="-228600">
              <a:buAutoNum type="arabicParenR"/>
            </a:pPr>
            <a:r>
              <a:rPr lang="en-US" dirty="0" smtClean="0"/>
              <a:t>Recurrence in nipple only or w/local elsewhere failure is -4%</a:t>
            </a:r>
          </a:p>
          <a:p>
            <a:pPr marL="228600" indent="-228600">
              <a:buAutoNum type="arabicParenR"/>
            </a:pPr>
            <a:r>
              <a:rPr lang="en-US" dirty="0" smtClean="0"/>
              <a:t>Skip flap recurrences range</a:t>
            </a:r>
            <a:r>
              <a:rPr lang="en-US" baseline="0" dirty="0" smtClean="0"/>
              <a:t> from 0-24%</a:t>
            </a:r>
          </a:p>
          <a:p>
            <a:pPr marL="228600" indent="-228600">
              <a:buAutoNum type="arabicParenR"/>
            </a:pPr>
            <a:r>
              <a:rPr lang="en-US" baseline="0" dirty="0" err="1" smtClean="0"/>
              <a:t>Benediktsson’s</a:t>
            </a:r>
            <a:r>
              <a:rPr lang="en-US" baseline="0" dirty="0" smtClean="0"/>
              <a:t> study:  40% were node positive patients, 53% were Stage II and III, LR @ 12 years was 24% c/w other reports for node positive patients, yet NAC was 4%</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17</a:t>
            </a:fld>
            <a:endParaRPr lang="en-US" dirty="0"/>
          </a:p>
        </p:txBody>
      </p:sp>
    </p:spTree>
    <p:extLst>
      <p:ext uri="{BB962C8B-B14F-4D97-AF65-F5344CB8AC3E}">
        <p14:creationId xmlns:p14="http://schemas.microsoft.com/office/powerpoint/2010/main" val="295546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These older series show significant histologic nipple involvement due for the selection of patients with very advanced cancers with nodal metastases.</a:t>
            </a:r>
          </a:p>
          <a:p>
            <a:r>
              <a:rPr lang="en-US" dirty="0" smtClean="0"/>
              <a:t>2)  None of the prophylactic mastectomies</a:t>
            </a:r>
            <a:r>
              <a:rPr lang="en-US" baseline="0" dirty="0" smtClean="0"/>
              <a:t> had nipple involvement</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Neoadjuvant chemo would help to minimize odds of nipple involvement</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nipple recurrences documented in patients who had negative retroareolar frozen section or permanent H&amp;E. </a:t>
            </a:r>
          </a:p>
          <a:p>
            <a:r>
              <a:rPr lang="en-US" dirty="0" smtClean="0"/>
              <a:t>In none of the reported series is the low rate of nipple recurrence greater</a:t>
            </a:r>
            <a:r>
              <a:rPr lang="en-US" baseline="0" dirty="0" smtClean="0"/>
              <a:t> than that of flap recurrence.</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 Steen S, Chung A,</a:t>
            </a:r>
            <a:r>
              <a:rPr lang="en-US" baseline="0" dirty="0" smtClean="0"/>
              <a:t> Han SH, et. al. Predicting Nipple-Areolar Involvement Using Preoperative MRI and Primary Tumor Characteristics. Ann </a:t>
            </a:r>
            <a:r>
              <a:rPr lang="en-US" baseline="0" dirty="0" err="1" smtClean="0"/>
              <a:t>Surg</a:t>
            </a:r>
            <a:r>
              <a:rPr lang="en-US" baseline="0" dirty="0" smtClean="0"/>
              <a:t> </a:t>
            </a:r>
            <a:r>
              <a:rPr lang="en-US" baseline="0" dirty="0" err="1" smtClean="0"/>
              <a:t>Oncol</a:t>
            </a:r>
            <a:r>
              <a:rPr lang="en-US" baseline="0" dirty="0" smtClean="0"/>
              <a:t> 20: 633-639, 2013.</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38</a:t>
            </a:fld>
            <a:endParaRPr lang="en-US" dirty="0"/>
          </a:p>
        </p:txBody>
      </p:sp>
    </p:spTree>
    <p:extLst>
      <p:ext uri="{BB962C8B-B14F-4D97-AF65-F5344CB8AC3E}">
        <p14:creationId xmlns:p14="http://schemas.microsoft.com/office/powerpoint/2010/main" val="30970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UNMC first to use this in Omaha.</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44</a:t>
            </a:fld>
            <a:endParaRPr lang="en-US" dirty="0"/>
          </a:p>
        </p:txBody>
      </p:sp>
    </p:spTree>
    <p:extLst>
      <p:ext uri="{BB962C8B-B14F-4D97-AF65-F5344CB8AC3E}">
        <p14:creationId xmlns:p14="http://schemas.microsoft.com/office/powerpoint/2010/main" val="269795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9719219-E2D1-47A8-A10B-60C7FA1EF37B}" type="slidenum">
              <a:rPr lang="en-US" smtClean="0"/>
              <a:pPr eaLnBrk="1" hangingPunct="1"/>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despite the fact that the average size of breast cancers diagnosed today is &lt;2cm!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MRI use among Medicare patients increased 3-fold (3440 to 10115) between 2001 &amp; 2003. </a:t>
            </a:r>
            <a:r>
              <a:rPr lang="en-US" dirty="0" err="1" smtClean="0">
                <a:latin typeface="Arial" pitchFamily="34" charset="0"/>
              </a:rPr>
              <a:t>Bluemke</a:t>
            </a:r>
            <a:r>
              <a:rPr lang="en-US" dirty="0" smtClean="0">
                <a:latin typeface="Arial" pitchFamily="34" charset="0"/>
              </a:rPr>
              <a:t> D., et al., JAMA 292 (22): 2735-2742. (2004) Similar trend was noted earlier by Ted Tuttle in a SEER study and </a:t>
            </a:r>
            <a:r>
              <a:rPr lang="en-US" dirty="0" err="1" smtClean="0">
                <a:latin typeface="Arial" pitchFamily="34" charset="0"/>
              </a:rPr>
              <a:t>Bleicher</a:t>
            </a:r>
            <a:r>
              <a:rPr lang="en-US" dirty="0" smtClean="0">
                <a:latin typeface="Arial" pitchFamily="34" charset="0"/>
              </a:rPr>
              <a:t> at Fox Chase.</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A2DB3ED5-7EAF-49CB-A938-D5048744994A}" type="slidenum">
              <a:rPr lang="en-US" smtClean="0"/>
              <a:pPr eaLnBrk="1" hangingPunct="1"/>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Who is to blame for this trend? Surgeons,</a:t>
            </a:r>
            <a:r>
              <a:rPr lang="en-US" baseline="0" dirty="0" smtClean="0">
                <a:latin typeface="Arial" pitchFamily="34" charset="0"/>
              </a:rPr>
              <a:t> in part, for not doing a better job w/ BCS. </a:t>
            </a:r>
            <a:r>
              <a:rPr lang="en-US" dirty="0" smtClean="0">
                <a:latin typeface="Arial" pitchFamily="34" charset="0"/>
              </a:rPr>
              <a:t>Note that 55% (153/276) of patients choosing BCS undergo a subsequent mastectomy to clear positive margins of the BCS specimen.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6AC80E1-0534-429D-A5DE-9D06D4F5586C}" type="slidenum">
              <a:rPr lang="en-US" smtClean="0"/>
              <a:pPr eaLnBrk="1" hangingPunct="1"/>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lower curve intersects the</a:t>
            </a:r>
            <a:r>
              <a:rPr lang="en-US" baseline="0" dirty="0" smtClean="0"/>
              <a:t> upper curve very late (&gt;96 mo. Post op) and that these are likely second cancers not primary tumor recurrences.</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10</a:t>
            </a:fld>
            <a:endParaRPr lang="en-US" dirty="0"/>
          </a:p>
        </p:txBody>
      </p:sp>
    </p:spTree>
    <p:extLst>
      <p:ext uri="{BB962C8B-B14F-4D97-AF65-F5344CB8AC3E}">
        <p14:creationId xmlns:p14="http://schemas.microsoft.com/office/powerpoint/2010/main" val="192586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data was published</a:t>
            </a:r>
            <a:r>
              <a:rPr lang="en-US" baseline="0" dirty="0" smtClean="0"/>
              <a:t> by Hwang SE et al. Survival after lumpectomy and mastectomy for early stage breast invasive breast cancer. The effect of age and hormone receptor status. Cancer; published on line 00 Month 2012, DOI: 10.1002/cncr.27795</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11</a:t>
            </a:fld>
            <a:endParaRPr lang="en-US" dirty="0"/>
          </a:p>
        </p:txBody>
      </p:sp>
    </p:spTree>
    <p:extLst>
      <p:ext uri="{BB962C8B-B14F-4D97-AF65-F5344CB8AC3E}">
        <p14:creationId xmlns:p14="http://schemas.microsoft.com/office/powerpoint/2010/main" val="106592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w/ Hodgkin’s treated w/ RT under age 25 have a lifelong breast </a:t>
            </a:r>
            <a:r>
              <a:rPr lang="en-US" baseline="0" dirty="0" err="1" smtClean="0"/>
              <a:t>Ca</a:t>
            </a:r>
            <a:r>
              <a:rPr lang="en-US" baseline="0" dirty="0" smtClean="0"/>
              <a:t> risk of ~34% and should start breast screening at age 30. </a:t>
            </a: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12</a:t>
            </a:fld>
            <a:endParaRPr lang="en-US" dirty="0"/>
          </a:p>
        </p:txBody>
      </p:sp>
    </p:spTree>
    <p:extLst>
      <p:ext uri="{BB962C8B-B14F-4D97-AF65-F5344CB8AC3E}">
        <p14:creationId xmlns:p14="http://schemas.microsoft.com/office/powerpoint/2010/main" val="187560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a:t>
            </a:r>
            <a:r>
              <a:rPr lang="en-US" b="1" dirty="0" smtClean="0"/>
              <a:t>The age group 25 29 is higher expectedly due to its inclusion of potential BRCA carriers. Note that all of these odds are cut by more than half when women are treated with chemotherapy and hormone blockade. In a woman 60-80 years old the risk of cancer in the opposite breast would effectively be 0.15% per year or 1.5% ten years after her initial diagnosis. None of these women will die of the second cancer but of the cancer they already have.</a:t>
            </a:r>
          </a:p>
          <a:p>
            <a:r>
              <a:rPr lang="en-US" dirty="0" smtClean="0"/>
              <a:t>Ref:</a:t>
            </a:r>
          </a:p>
          <a:p>
            <a:r>
              <a:rPr lang="en-US" dirty="0" smtClean="0"/>
              <a:t> Nichols H, </a:t>
            </a:r>
            <a:r>
              <a:rPr lang="en-US" dirty="0" err="1" smtClean="0"/>
              <a:t>Berrington</a:t>
            </a:r>
            <a:r>
              <a:rPr lang="en-US" dirty="0" smtClean="0"/>
              <a:t> de Gonzalez A, Lacey J, Rosenberg P, Anderson W. Declining Incidence of Contralateral Breast Cancer in the USA from 1975-2006. JCO: 29 (12): 1564-1569.</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Arial" charset="0"/>
                <a:ea typeface="MS PGothic" pitchFamily="34" charset="-128"/>
              </a:defRPr>
            </a:lvl1pPr>
            <a:lvl2pPr marL="757066" indent="-291179" eaLnBrk="0" hangingPunct="0">
              <a:defRPr sz="3300">
                <a:solidFill>
                  <a:schemeClr val="tx1"/>
                </a:solidFill>
                <a:latin typeface="Arial" charset="0"/>
                <a:ea typeface="MS PGothic" pitchFamily="34" charset="-128"/>
              </a:defRPr>
            </a:lvl2pPr>
            <a:lvl3pPr marL="1164717" indent="-232943" eaLnBrk="0" hangingPunct="0">
              <a:defRPr sz="3300">
                <a:solidFill>
                  <a:schemeClr val="tx1"/>
                </a:solidFill>
                <a:latin typeface="Arial" charset="0"/>
                <a:ea typeface="MS PGothic" pitchFamily="34" charset="-128"/>
              </a:defRPr>
            </a:lvl3pPr>
            <a:lvl4pPr marL="1630604" indent="-232943" eaLnBrk="0" hangingPunct="0">
              <a:defRPr sz="3300">
                <a:solidFill>
                  <a:schemeClr val="tx1"/>
                </a:solidFill>
                <a:latin typeface="Arial" charset="0"/>
                <a:ea typeface="MS PGothic" pitchFamily="34" charset="-128"/>
              </a:defRPr>
            </a:lvl4pPr>
            <a:lvl5pPr marL="2096491" indent="-232943" eaLnBrk="0" hangingPunct="0">
              <a:defRPr sz="3300">
                <a:solidFill>
                  <a:schemeClr val="tx1"/>
                </a:solidFill>
                <a:latin typeface="Arial" charset="0"/>
                <a:ea typeface="MS PGothic" pitchFamily="34" charset="-128"/>
              </a:defRPr>
            </a:lvl5pPr>
            <a:lvl6pPr marL="2562377" indent="-232943" eaLnBrk="0" fontAlgn="base" hangingPunct="0">
              <a:spcBef>
                <a:spcPct val="20000"/>
              </a:spcBef>
              <a:spcAft>
                <a:spcPct val="0"/>
              </a:spcAft>
              <a:buChar char="•"/>
              <a:defRPr sz="3300">
                <a:solidFill>
                  <a:schemeClr val="tx1"/>
                </a:solidFill>
                <a:latin typeface="Arial" charset="0"/>
                <a:ea typeface="MS PGothic" pitchFamily="34" charset="-128"/>
              </a:defRPr>
            </a:lvl6pPr>
            <a:lvl7pPr marL="3028264" indent="-232943" eaLnBrk="0" fontAlgn="base" hangingPunct="0">
              <a:spcBef>
                <a:spcPct val="20000"/>
              </a:spcBef>
              <a:spcAft>
                <a:spcPct val="0"/>
              </a:spcAft>
              <a:buChar char="•"/>
              <a:defRPr sz="3300">
                <a:solidFill>
                  <a:schemeClr val="tx1"/>
                </a:solidFill>
                <a:latin typeface="Arial" charset="0"/>
                <a:ea typeface="MS PGothic" pitchFamily="34" charset="-128"/>
              </a:defRPr>
            </a:lvl7pPr>
            <a:lvl8pPr marL="3494151" indent="-232943" eaLnBrk="0" fontAlgn="base" hangingPunct="0">
              <a:spcBef>
                <a:spcPct val="20000"/>
              </a:spcBef>
              <a:spcAft>
                <a:spcPct val="0"/>
              </a:spcAft>
              <a:buChar char="•"/>
              <a:defRPr sz="3300">
                <a:solidFill>
                  <a:schemeClr val="tx1"/>
                </a:solidFill>
                <a:latin typeface="Arial" charset="0"/>
                <a:ea typeface="MS PGothic" pitchFamily="34" charset="-128"/>
              </a:defRPr>
            </a:lvl8pPr>
            <a:lvl9pPr marL="3960038" indent="-232943" eaLnBrk="0" fontAlgn="base" hangingPunct="0">
              <a:spcBef>
                <a:spcPct val="20000"/>
              </a:spcBef>
              <a:spcAft>
                <a:spcPct val="0"/>
              </a:spcAft>
              <a:buChar char="•"/>
              <a:defRPr sz="3300">
                <a:solidFill>
                  <a:schemeClr val="tx1"/>
                </a:solidFill>
                <a:latin typeface="Arial" charset="0"/>
                <a:ea typeface="MS PGothic" pitchFamily="34" charset="-128"/>
              </a:defRPr>
            </a:lvl9pPr>
          </a:lstStyle>
          <a:p>
            <a:pPr eaLnBrk="1" hangingPunct="1"/>
            <a:fld id="{EFDA3045-C3EE-408E-A2B0-C2D1E6B36155}" type="slidenum">
              <a:rPr lang="en-US" sz="1200"/>
              <a:pPr eaLnBrk="1" hangingPunct="1"/>
              <a:t>14</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FEF0EF3-0452-45E0-9079-1790A5BFD869}"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0128" name="Picture 6" descr="UNMC_PPT_Titlepage_red.png"/>
          <p:cNvPicPr>
            <a:picLocks noChangeAspect="1"/>
          </p:cNvPicPr>
          <p:nvPr/>
        </p:nvPicPr>
        <p:blipFill>
          <a:blip r:embed="rId2" cstate="print"/>
          <a:srcRect/>
          <a:stretch>
            <a:fillRect/>
          </a:stretch>
        </p:blipFill>
        <p:spPr bwMode="auto">
          <a:xfrm>
            <a:off x="0" y="0"/>
            <a:ext cx="9142413" cy="4597400"/>
          </a:xfrm>
          <a:prstGeom prst="rect">
            <a:avLst/>
          </a:prstGeom>
          <a:solidFill>
            <a:srgbClr val="B60028"/>
          </a:solidFill>
          <a:ln w="9525">
            <a:noFill/>
            <a:miter lim="800000"/>
            <a:headEnd/>
            <a:tailEnd/>
          </a:ln>
        </p:spPr>
      </p:pic>
      <p:sp>
        <p:nvSpPr>
          <p:cNvPr id="9" name="Rectangle 8"/>
          <p:cNvSpPr/>
          <p:nvPr/>
        </p:nvSpPr>
        <p:spPr>
          <a:xfrm>
            <a:off x="0" y="4648200"/>
            <a:ext cx="9144000" cy="2209800"/>
          </a:xfrm>
          <a:prstGeom prst="rect">
            <a:avLst/>
          </a:prstGeom>
          <a:solidFill>
            <a:srgbClr val="EAAB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90126" name="Rectangle 14"/>
          <p:cNvSpPr>
            <a:spLocks noGrp="1" noChangeArrowheads="1"/>
          </p:cNvSpPr>
          <p:nvPr>
            <p:ph type="ctrTitle"/>
          </p:nvPr>
        </p:nvSpPr>
        <p:spPr>
          <a:xfrm>
            <a:off x="1447800" y="2667000"/>
            <a:ext cx="7543800" cy="1447800"/>
          </a:xfrm>
        </p:spPr>
        <p:txBody>
          <a:bodyPr/>
          <a:lstStyle>
            <a:lvl1pPr>
              <a:defRPr b="0">
                <a:solidFill>
                  <a:schemeClr val="bg1"/>
                </a:solidFill>
              </a:defRPr>
            </a:lvl1pPr>
          </a:lstStyle>
          <a:p>
            <a:r>
              <a:rPr lang="en-US" smtClean="0"/>
              <a:t>Click to edit Master title style</a:t>
            </a:r>
            <a:endParaRPr lang="en-US"/>
          </a:p>
        </p:txBody>
      </p:sp>
      <p:sp>
        <p:nvSpPr>
          <p:cNvPr id="90127" name="Rectangle 15"/>
          <p:cNvSpPr>
            <a:spLocks noGrp="1" noChangeArrowheads="1"/>
          </p:cNvSpPr>
          <p:nvPr>
            <p:ph type="subTitle" idx="1"/>
          </p:nvPr>
        </p:nvSpPr>
        <p:spPr>
          <a:xfrm>
            <a:off x="1447800" y="4038600"/>
            <a:ext cx="7543800" cy="533400"/>
          </a:xfrm>
        </p:spPr>
        <p:txBody>
          <a:bodyPr anchor="b"/>
          <a:lstStyle>
            <a:lvl1pPr marL="0" indent="0">
              <a:defRPr sz="2400">
                <a:solidFill>
                  <a:srgbClr val="EAEAEA"/>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144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9144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574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574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80" name="Rectangle 16"/>
          <p:cNvSpPr>
            <a:spLocks noGrp="1" noChangeArrowheads="1"/>
          </p:cNvSpPr>
          <p:nvPr>
            <p:ph type="body" idx="1"/>
          </p:nvPr>
        </p:nvSpPr>
        <p:spPr bwMode="auto">
          <a:xfrm>
            <a:off x="914400" y="2057400"/>
            <a:ext cx="7696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Rectangle 3"/>
          <p:cNvSpPr>
            <a:spLocks noChangeArrowheads="1"/>
          </p:cNvSpPr>
          <p:nvPr/>
        </p:nvSpPr>
        <p:spPr bwMode="auto">
          <a:xfrm>
            <a:off x="0" y="0"/>
            <a:ext cx="9144000" cy="706438"/>
          </a:xfrm>
          <a:prstGeom prst="rect">
            <a:avLst/>
          </a:prstGeom>
          <a:solidFill>
            <a:srgbClr val="000000"/>
          </a:solidFill>
          <a:ln w="0" algn="ctr">
            <a:noFill/>
            <a:round/>
            <a:headEnd/>
            <a:tailEnd/>
          </a:ln>
          <a:effectLst>
            <a:outerShdw dist="38100" dir="5400000" rotWithShape="0">
              <a:srgbClr val="000000">
                <a:alpha val="42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88077" name="Picture 12" descr="UNMC_icon_box_pms186_RGB.eps"/>
          <p:cNvPicPr>
            <a:picLocks noChangeAspect="1"/>
          </p:cNvPicPr>
          <p:nvPr/>
        </p:nvPicPr>
        <p:blipFill>
          <a:blip r:embed="rId13" cstate="print"/>
          <a:srcRect/>
          <a:stretch>
            <a:fillRect/>
          </a:stretch>
        </p:blipFill>
        <p:spPr bwMode="auto">
          <a:xfrm>
            <a:off x="0" y="0"/>
            <a:ext cx="706438" cy="706438"/>
          </a:xfrm>
          <a:prstGeom prst="rect">
            <a:avLst/>
          </a:prstGeom>
          <a:noFill/>
          <a:ln w="9525">
            <a:noFill/>
            <a:miter lim="800000"/>
            <a:headEnd/>
            <a:tailEnd/>
          </a:ln>
        </p:spPr>
      </p:pic>
      <p:sp>
        <p:nvSpPr>
          <p:cNvPr id="88079" name="Rectangle 15"/>
          <p:cNvSpPr>
            <a:spLocks noGrp="1" noChangeArrowheads="1"/>
          </p:cNvSpPr>
          <p:nvPr>
            <p:ph type="ftr" sz="quarter" idx="3"/>
          </p:nvPr>
        </p:nvSpPr>
        <p:spPr bwMode="auto">
          <a:xfrm>
            <a:off x="914400" y="152400"/>
            <a:ext cx="548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8083" name="Rectangle 19"/>
          <p:cNvSpPr>
            <a:spLocks noGrp="1" noChangeArrowheads="1"/>
          </p:cNvSpPr>
          <p:nvPr>
            <p:ph type="title"/>
          </p:nvPr>
        </p:nvSpPr>
        <p:spPr bwMode="auto">
          <a:xfrm>
            <a:off x="914400" y="914400"/>
            <a:ext cx="82296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609600" indent="-609600" algn="l" rtl="0" eaLnBrk="1" fontAlgn="base" hangingPunct="1">
        <a:lnSpc>
          <a:spcPct val="130000"/>
        </a:lnSpc>
        <a:spcBef>
          <a:spcPct val="20000"/>
        </a:spcBef>
        <a:spcAft>
          <a:spcPct val="0"/>
        </a:spcAft>
        <a:defRPr sz="2800">
          <a:solidFill>
            <a:srgbClr val="C60C30"/>
          </a:solidFill>
          <a:latin typeface="+mn-lt"/>
          <a:ea typeface="+mn-ea"/>
          <a:cs typeface="+mn-cs"/>
        </a:defRPr>
      </a:lvl1pPr>
      <a:lvl2pPr marL="990600" indent="-533400" algn="l" rtl="0" eaLnBrk="1" fontAlgn="base" hangingPunct="1">
        <a:lnSpc>
          <a:spcPct val="130000"/>
        </a:lnSpc>
        <a:spcBef>
          <a:spcPct val="20000"/>
        </a:spcBef>
        <a:spcAft>
          <a:spcPct val="0"/>
        </a:spcAft>
        <a:buAutoNum type="arabicPeriod"/>
        <a:defRPr sz="2400">
          <a:solidFill>
            <a:schemeClr val="tx1"/>
          </a:solidFill>
          <a:latin typeface="+mn-lt"/>
        </a:defRPr>
      </a:lvl2pPr>
      <a:lvl3pPr marL="1371600" indent="-457200" algn="l" rtl="0" eaLnBrk="1" fontAlgn="base" hangingPunct="1">
        <a:lnSpc>
          <a:spcPct val="130000"/>
        </a:lnSpc>
        <a:spcBef>
          <a:spcPct val="20000"/>
        </a:spcBef>
        <a:spcAft>
          <a:spcPct val="0"/>
        </a:spcAft>
        <a:buChar char="•"/>
        <a:defRPr sz="2000">
          <a:solidFill>
            <a:schemeClr val="tx1"/>
          </a:solidFill>
          <a:latin typeface="+mn-lt"/>
        </a:defRPr>
      </a:lvl3pPr>
      <a:lvl4pPr marL="1752600" indent="-381000" algn="l" rtl="0" eaLnBrk="1" fontAlgn="base" hangingPunct="1">
        <a:lnSpc>
          <a:spcPct val="130000"/>
        </a:lnSpc>
        <a:spcBef>
          <a:spcPct val="20000"/>
        </a:spcBef>
        <a:spcAft>
          <a:spcPct val="0"/>
        </a:spcAft>
        <a:buChar char="•"/>
        <a:defRPr sz="2000">
          <a:solidFill>
            <a:schemeClr val="tx1"/>
          </a:solidFill>
          <a:latin typeface="+mn-lt"/>
        </a:defRPr>
      </a:lvl4pPr>
      <a:lvl5pPr marL="2209800" indent="-38100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package" Target="../embeddings/Microsoft_Excel_Worksheet3.xls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Nipple and Skin Sparing Mastectomy</a:t>
            </a:r>
            <a:endParaRPr lang="en-US" dirty="0"/>
          </a:p>
        </p:txBody>
      </p:sp>
      <p:sp>
        <p:nvSpPr>
          <p:cNvPr id="3" name="Subtitle 2"/>
          <p:cNvSpPr>
            <a:spLocks noGrp="1"/>
          </p:cNvSpPr>
          <p:nvPr>
            <p:ph type="subTitle" idx="1"/>
          </p:nvPr>
        </p:nvSpPr>
        <p:spPr/>
        <p:txBody>
          <a:bodyPr/>
          <a:lstStyle/>
          <a:p>
            <a:r>
              <a:rPr lang="en-US" dirty="0" smtClean="0"/>
              <a:t>Ready for Prime Time?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coregional recurrence.TIF"/>
          <p:cNvPicPr>
            <a:picLocks noGrp="1" noChangeAspect="1"/>
          </p:cNvPicPr>
          <p:nvPr>
            <p:ph idx="1"/>
          </p:nvPr>
        </p:nvPicPr>
        <p:blipFill>
          <a:blip r:embed="rId3" cstate="print"/>
          <a:stretch>
            <a:fillRect/>
          </a:stretch>
        </p:blipFill>
        <p:spPr>
          <a:xfrm>
            <a:off x="1295400" y="1135882"/>
            <a:ext cx="5897880" cy="5261870"/>
          </a:xfrm>
        </p:spPr>
      </p:pic>
    </p:spTree>
    <p:extLst>
      <p:ext uri="{BB962C8B-B14F-4D97-AF65-F5344CB8AC3E}">
        <p14:creationId xmlns:p14="http://schemas.microsoft.com/office/powerpoint/2010/main" val="423771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NSSM</a:t>
            </a:r>
            <a:endParaRPr lang="en-US" dirty="0"/>
          </a:p>
        </p:txBody>
      </p:sp>
      <p:sp>
        <p:nvSpPr>
          <p:cNvPr id="5" name="Title 1"/>
          <p:cNvSpPr>
            <a:spLocks noGrp="1"/>
          </p:cNvSpPr>
          <p:nvPr>
            <p:ph idx="1"/>
          </p:nvPr>
        </p:nvSpPr>
        <p:spPr>
          <a:xfrm>
            <a:off x="914400" y="2057400"/>
            <a:ext cx="7696200" cy="4572000"/>
          </a:xfrm>
        </p:spPr>
        <p:txBody>
          <a:bodyPr/>
          <a:lstStyle/>
          <a:p>
            <a:pPr marL="0" indent="0"/>
            <a:r>
              <a:rPr lang="en-US" sz="2400" dirty="0" smtClean="0"/>
              <a:t>Recent studies of BCS vs. MRM for T1-2 N0-1 M0 breast cancer in young and old women confirm that:</a:t>
            </a:r>
          </a:p>
          <a:p>
            <a:pPr marL="514350" indent="-514350">
              <a:buFont typeface="+mj-lt"/>
              <a:buAutoNum type="arabicPeriod"/>
            </a:pPr>
            <a:r>
              <a:rPr lang="en-US" sz="1800" dirty="0" smtClean="0"/>
              <a:t>Even for women under age 40 lumpectomy and radiation with appropriate systemic therapy is equivalent to or slightly better than mastectomy with </a:t>
            </a:r>
            <a:r>
              <a:rPr lang="en-US" sz="1800" dirty="0" err="1" smtClean="0"/>
              <a:t>locoregional</a:t>
            </a:r>
            <a:r>
              <a:rPr lang="en-US" sz="1800" dirty="0" smtClean="0"/>
              <a:t> failure rates of 4.6% and 8.5% at 5 years and 8.5% and 10.8% respectively for BCS vs. mastectomy.</a:t>
            </a:r>
          </a:p>
          <a:p>
            <a:pPr marL="514350" indent="-514350">
              <a:buFont typeface="+mj-lt"/>
              <a:buAutoNum type="arabicPeriod"/>
            </a:pPr>
            <a:r>
              <a:rPr lang="en-US" sz="1800" dirty="0" smtClean="0"/>
              <a:t>BCS is more effective than mastectomy for triple negative breast cancers with LRR rates of 4% vs. 10% respectively with mean follow-up of 7.8 years.                                 </a:t>
            </a:r>
          </a:p>
          <a:p>
            <a:endParaRPr lang="en-US" dirty="0"/>
          </a:p>
        </p:txBody>
      </p:sp>
      <p:sp>
        <p:nvSpPr>
          <p:cNvPr id="7" name="TextBox 6"/>
          <p:cNvSpPr txBox="1"/>
          <p:nvPr/>
        </p:nvSpPr>
        <p:spPr>
          <a:xfrm>
            <a:off x="5105400" y="5638800"/>
            <a:ext cx="3352800" cy="861774"/>
          </a:xfrm>
          <a:prstGeom prst="rect">
            <a:avLst/>
          </a:prstGeom>
          <a:noFill/>
        </p:spPr>
        <p:txBody>
          <a:bodyPr wrap="square" rtlCol="0">
            <a:spAutoFit/>
          </a:bodyPr>
          <a:lstStyle/>
          <a:p>
            <a:r>
              <a:rPr lang="en-US" sz="1000" dirty="0" smtClean="0"/>
              <a:t>Buckley et al., 2011 Breast CA </a:t>
            </a:r>
            <a:r>
              <a:rPr lang="en-US" sz="1000" dirty="0" err="1" smtClean="0"/>
              <a:t>Symp</a:t>
            </a:r>
            <a:r>
              <a:rPr lang="en-US" sz="1000" dirty="0" smtClean="0"/>
              <a:t>.</a:t>
            </a:r>
          </a:p>
          <a:p>
            <a:r>
              <a:rPr lang="en-US" sz="1000" dirty="0" err="1" smtClean="0"/>
              <a:t>Abstr</a:t>
            </a:r>
            <a:r>
              <a:rPr lang="en-US" sz="1000" dirty="0" smtClean="0"/>
              <a:t> 70, Sept 8, 2011</a:t>
            </a:r>
          </a:p>
          <a:p>
            <a:r>
              <a:rPr lang="en-US" sz="1000" dirty="0" err="1" smtClean="0"/>
              <a:t>Mahmood</a:t>
            </a:r>
            <a:r>
              <a:rPr lang="en-US" sz="1000" dirty="0" smtClean="0"/>
              <a:t> et al., 2011 </a:t>
            </a:r>
            <a:r>
              <a:rPr lang="en-US" sz="1000" dirty="0" err="1" smtClean="0"/>
              <a:t>Breat</a:t>
            </a:r>
            <a:r>
              <a:rPr lang="en-US" sz="1000" dirty="0" smtClean="0"/>
              <a:t> CA </a:t>
            </a:r>
            <a:r>
              <a:rPr lang="en-US" sz="1000" dirty="0" err="1" smtClean="0"/>
              <a:t>Symp</a:t>
            </a:r>
            <a:r>
              <a:rPr lang="en-US" sz="1000" dirty="0" smtClean="0"/>
              <a:t>.</a:t>
            </a:r>
          </a:p>
          <a:p>
            <a:r>
              <a:rPr lang="en-US" sz="1000" dirty="0" err="1" smtClean="0"/>
              <a:t>Abstr</a:t>
            </a:r>
            <a:r>
              <a:rPr lang="en-US" sz="1000" dirty="0" smtClean="0"/>
              <a:t> 85, Sept 8, 2011</a:t>
            </a:r>
          </a:p>
          <a:p>
            <a:r>
              <a:rPr lang="en-US" sz="1000" dirty="0" err="1" smtClean="0"/>
              <a:t>Abchl</a:t>
            </a:r>
            <a:r>
              <a:rPr lang="en-US" sz="1000" dirty="0" smtClean="0"/>
              <a:t> </a:t>
            </a:r>
            <a:r>
              <a:rPr lang="en-US" sz="1000" dirty="0" err="1" smtClean="0"/>
              <a:t>Karim</a:t>
            </a:r>
            <a:r>
              <a:rPr lang="en-US" sz="1000" dirty="0" smtClean="0"/>
              <a:t> et al. JCO 29:2852-58, 2011</a:t>
            </a:r>
            <a:endParaRPr lang="en-US" sz="1000" dirty="0"/>
          </a:p>
        </p:txBody>
      </p:sp>
    </p:spTree>
    <p:extLst>
      <p:ext uri="{BB962C8B-B14F-4D97-AF65-F5344CB8AC3E}">
        <p14:creationId xmlns:p14="http://schemas.microsoft.com/office/powerpoint/2010/main" val="15391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914400" y="914400"/>
            <a:ext cx="8229600" cy="870857"/>
          </a:xfrm>
        </p:spPr>
        <p:txBody>
          <a:bodyPr/>
          <a:lstStyle/>
          <a:p>
            <a:pPr eaLnBrk="1" hangingPunct="1"/>
            <a:r>
              <a:rPr lang="en-US" dirty="0" smtClean="0"/>
              <a:t>Who must have a mastectomy?</a:t>
            </a:r>
          </a:p>
        </p:txBody>
      </p:sp>
      <p:sp>
        <p:nvSpPr>
          <p:cNvPr id="41987" name="Rectangle 5"/>
          <p:cNvSpPr>
            <a:spLocks noGrp="1" noChangeArrowheads="1"/>
          </p:cNvSpPr>
          <p:nvPr>
            <p:ph type="body" idx="1"/>
          </p:nvPr>
        </p:nvSpPr>
        <p:spPr>
          <a:xfrm>
            <a:off x="533400" y="1981200"/>
            <a:ext cx="7696200" cy="4114800"/>
          </a:xfrm>
        </p:spPr>
        <p:txBody>
          <a:bodyPr/>
          <a:lstStyle/>
          <a:p>
            <a:pPr eaLnBrk="1" hangingPunct="1"/>
            <a:r>
              <a:rPr lang="en-US" sz="2000" dirty="0" smtClean="0"/>
              <a:t>Patients whose cancer has grown through the skin or fixed to chest wall (T4 lesions).</a:t>
            </a:r>
          </a:p>
          <a:p>
            <a:pPr eaLnBrk="1" hangingPunct="1"/>
            <a:r>
              <a:rPr lang="en-US" sz="2000" dirty="0" smtClean="0"/>
              <a:t>Patients whose cancer or DCIS is synchronously present in multiple areas of the same breast (~3%)</a:t>
            </a:r>
          </a:p>
          <a:p>
            <a:pPr eaLnBrk="1" hangingPunct="1"/>
            <a:r>
              <a:rPr lang="en-US" sz="2000" dirty="0" smtClean="0"/>
              <a:t>Patients who cannot undergo radiation therapy after lumpectomy (s/p RT for Hodgkin lymphoma)</a:t>
            </a:r>
          </a:p>
          <a:p>
            <a:pPr eaLnBrk="1" hangingPunct="1"/>
            <a:r>
              <a:rPr lang="en-US" sz="2000" dirty="0" smtClean="0"/>
              <a:t>Patients with inflammatory breast cancer (1-3%).</a:t>
            </a:r>
          </a:p>
          <a:p>
            <a:pPr eaLnBrk="1" hangingPunct="1"/>
            <a:r>
              <a:rPr lang="en-US" sz="2000" dirty="0" smtClean="0"/>
              <a:t>Patients undergoing prophylactic or therapeutic mastectomy for BRCA positive disease</a:t>
            </a:r>
            <a:r>
              <a:rPr lang="en-US" sz="2400" dirty="0" smtClean="0"/>
              <a:t>.</a:t>
            </a:r>
          </a:p>
        </p:txBody>
      </p:sp>
    </p:spTree>
    <p:extLst>
      <p:ext uri="{BB962C8B-B14F-4D97-AF65-F5344CB8AC3E}">
        <p14:creationId xmlns:p14="http://schemas.microsoft.com/office/powerpoint/2010/main" val="4037370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828800"/>
            <a:ext cx="7772400" cy="2514600"/>
          </a:xfrm>
        </p:spPr>
        <p:txBody>
          <a:bodyPr/>
          <a:lstStyle/>
          <a:p>
            <a:r>
              <a:rPr lang="en-US" dirty="0" smtClean="0"/>
              <a:t>Preventive contralateral mastectomy for BRCA gene non-carriers- why not do it?</a:t>
            </a:r>
            <a:endParaRPr lang="en-US" dirty="0"/>
          </a:p>
        </p:txBody>
      </p:sp>
    </p:spTree>
    <p:extLst>
      <p:ext uri="{BB962C8B-B14F-4D97-AF65-F5344CB8AC3E}">
        <p14:creationId xmlns:p14="http://schemas.microsoft.com/office/powerpoint/2010/main" val="426294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6781800"/>
            <a:ext cx="12801601" cy="1653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74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nipple and skin sparing mastectomy (NSSP)?</a:t>
            </a:r>
            <a:endParaRPr lang="en-US" dirty="0"/>
          </a:p>
        </p:txBody>
      </p:sp>
      <p:sp>
        <p:nvSpPr>
          <p:cNvPr id="4" name="Content Placeholder 2"/>
          <p:cNvSpPr>
            <a:spLocks noGrp="1"/>
          </p:cNvSpPr>
          <p:nvPr>
            <p:ph idx="1"/>
          </p:nvPr>
        </p:nvSpPr>
        <p:spPr/>
        <p:txBody>
          <a:bodyPr/>
          <a:lstStyle/>
          <a:p>
            <a:pPr>
              <a:lnSpc>
                <a:spcPct val="100000"/>
              </a:lnSpc>
              <a:spcBef>
                <a:spcPts val="0"/>
              </a:spcBef>
              <a:buAutoNum type="arabicParenR"/>
            </a:pPr>
            <a:r>
              <a:rPr lang="en-US" sz="2400" dirty="0" smtClean="0"/>
              <a:t>It is NOT a SQ mastectomy</a:t>
            </a:r>
          </a:p>
          <a:p>
            <a:pPr>
              <a:lnSpc>
                <a:spcPct val="100000"/>
              </a:lnSpc>
              <a:spcBef>
                <a:spcPts val="0"/>
              </a:spcBef>
              <a:buAutoNum type="arabicParenR"/>
            </a:pPr>
            <a:r>
              <a:rPr lang="en-US" sz="2400" dirty="0" smtClean="0"/>
              <a:t>Relies on thin skin flaps developed at the inter phase between the SQ fat and the glandular tissue</a:t>
            </a:r>
          </a:p>
          <a:p>
            <a:pPr>
              <a:lnSpc>
                <a:spcPct val="100000"/>
              </a:lnSpc>
              <a:spcBef>
                <a:spcPts val="0"/>
              </a:spcBef>
              <a:buAutoNum type="arabicParenR"/>
            </a:pPr>
            <a:r>
              <a:rPr lang="en-US" sz="2400" dirty="0" smtClean="0"/>
              <a:t>The nipple areola complex is effaced with ~3-7 mm. thickness preferable</a:t>
            </a:r>
          </a:p>
          <a:p>
            <a:pPr>
              <a:lnSpc>
                <a:spcPct val="100000"/>
              </a:lnSpc>
              <a:spcBef>
                <a:spcPts val="0"/>
              </a:spcBef>
              <a:buAutoNum type="arabicParenR"/>
            </a:pPr>
            <a:r>
              <a:rPr lang="en-US" sz="2400" dirty="0" smtClean="0"/>
              <a:t>Intraoperative frozen section assessment of the retroareolar tissue is preferred</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Management of Invasive Breast Cancer	</a:t>
            </a:r>
            <a:endParaRPr lang="en-US" dirty="0"/>
          </a:p>
        </p:txBody>
      </p:sp>
      <p:graphicFrame>
        <p:nvGraphicFramePr>
          <p:cNvPr id="4" name="Content Placeholder 3"/>
          <p:cNvGraphicFramePr>
            <a:graphicFrameLocks noGrp="1"/>
          </p:cNvGraphicFramePr>
          <p:nvPr>
            <p:ph idx="1"/>
          </p:nvPr>
        </p:nvGraphicFramePr>
        <p:xfrm>
          <a:off x="914400" y="1981203"/>
          <a:ext cx="7696200" cy="3117057"/>
        </p:xfrm>
        <a:graphic>
          <a:graphicData uri="http://schemas.openxmlformats.org/drawingml/2006/table">
            <a:tbl>
              <a:tblPr firstRow="1" bandRow="1">
                <a:tableStyleId>{5DA37D80-6434-44D0-A028-1B22A696006F}</a:tableStyleId>
              </a:tblPr>
              <a:tblGrid>
                <a:gridCol w="2565400"/>
                <a:gridCol w="1625600"/>
                <a:gridCol w="3505200"/>
              </a:tblGrid>
              <a:tr h="379572">
                <a:tc>
                  <a:txBody>
                    <a:bodyPr/>
                    <a:lstStyle/>
                    <a:p>
                      <a:r>
                        <a:rPr lang="en-US" b="0" dirty="0" smtClean="0"/>
                        <a:t>William Halstead</a:t>
                      </a:r>
                      <a:endParaRPr lang="en-US" b="0" dirty="0">
                        <a:solidFill>
                          <a:schemeClr val="tx1"/>
                        </a:solidFill>
                      </a:endParaRPr>
                    </a:p>
                  </a:txBody>
                  <a:tcPr/>
                </a:tc>
                <a:tc>
                  <a:txBody>
                    <a:bodyPr/>
                    <a:lstStyle/>
                    <a:p>
                      <a:r>
                        <a:rPr lang="en-US" b="0" dirty="0" smtClean="0"/>
                        <a:t>1894</a:t>
                      </a:r>
                      <a:endParaRPr lang="en-US" b="0" dirty="0">
                        <a:solidFill>
                          <a:schemeClr val="tx1"/>
                        </a:solidFill>
                      </a:endParaRPr>
                    </a:p>
                  </a:txBody>
                  <a:tcPr/>
                </a:tc>
                <a:tc>
                  <a:txBody>
                    <a:bodyPr/>
                    <a:lstStyle/>
                    <a:p>
                      <a:r>
                        <a:rPr lang="en-US" b="0" dirty="0" smtClean="0"/>
                        <a:t>Radical mastectomy</a:t>
                      </a:r>
                      <a:endParaRPr lang="en-US" b="0" dirty="0">
                        <a:solidFill>
                          <a:schemeClr val="tx1"/>
                        </a:solidFill>
                      </a:endParaRPr>
                    </a:p>
                  </a:txBody>
                  <a:tcPr/>
                </a:tc>
              </a:tr>
              <a:tr h="379572">
                <a:tc>
                  <a:txBody>
                    <a:bodyPr/>
                    <a:lstStyle/>
                    <a:p>
                      <a:r>
                        <a:rPr lang="en-US" dirty="0" smtClean="0"/>
                        <a:t>B. S. Freeman</a:t>
                      </a:r>
                      <a:endParaRPr lang="en-US" dirty="0">
                        <a:solidFill>
                          <a:schemeClr val="tx1"/>
                        </a:solidFill>
                      </a:endParaRPr>
                    </a:p>
                  </a:txBody>
                  <a:tcPr/>
                </a:tc>
                <a:tc>
                  <a:txBody>
                    <a:bodyPr/>
                    <a:lstStyle/>
                    <a:p>
                      <a:r>
                        <a:rPr lang="en-US" dirty="0" smtClean="0"/>
                        <a:t>1964</a:t>
                      </a:r>
                      <a:endParaRPr lang="en-US" dirty="0">
                        <a:solidFill>
                          <a:schemeClr val="tx1"/>
                        </a:solidFill>
                      </a:endParaRPr>
                    </a:p>
                  </a:txBody>
                  <a:tcPr/>
                </a:tc>
                <a:tc>
                  <a:txBody>
                    <a:bodyPr/>
                    <a:lstStyle/>
                    <a:p>
                      <a:r>
                        <a:rPr lang="en-US" dirty="0" smtClean="0"/>
                        <a:t>SQ mastectomy</a:t>
                      </a:r>
                      <a:endParaRPr lang="en-US" dirty="0">
                        <a:solidFill>
                          <a:schemeClr val="tx1"/>
                        </a:solidFill>
                      </a:endParaRPr>
                    </a:p>
                  </a:txBody>
                  <a:tcPr/>
                </a:tc>
              </a:tr>
              <a:tr h="460053">
                <a:tc>
                  <a:txBody>
                    <a:bodyPr/>
                    <a:lstStyle/>
                    <a:p>
                      <a:r>
                        <a:rPr lang="en-US" dirty="0" smtClean="0"/>
                        <a:t>Jerome</a:t>
                      </a:r>
                      <a:r>
                        <a:rPr lang="en-US" baseline="0" dirty="0" smtClean="0"/>
                        <a:t> Urban</a:t>
                      </a:r>
                      <a:endParaRPr lang="en-US" dirty="0">
                        <a:solidFill>
                          <a:schemeClr val="tx1"/>
                        </a:solidFill>
                      </a:endParaRPr>
                    </a:p>
                  </a:txBody>
                  <a:tcPr/>
                </a:tc>
                <a:tc>
                  <a:txBody>
                    <a:bodyPr/>
                    <a:lstStyle/>
                    <a:p>
                      <a:r>
                        <a:rPr lang="en-US" dirty="0" smtClean="0"/>
                        <a:t>1978</a:t>
                      </a:r>
                      <a:endParaRPr lang="en-US" dirty="0">
                        <a:solidFill>
                          <a:schemeClr val="tx1"/>
                        </a:solidFill>
                      </a:endParaRPr>
                    </a:p>
                  </a:txBody>
                  <a:tcPr/>
                </a:tc>
                <a:tc>
                  <a:txBody>
                    <a:bodyPr/>
                    <a:lstStyle/>
                    <a:p>
                      <a:r>
                        <a:rPr lang="en-US" dirty="0" smtClean="0"/>
                        <a:t>Ultra radical mastectomy</a:t>
                      </a:r>
                      <a:endParaRPr lang="en-US" dirty="0">
                        <a:solidFill>
                          <a:schemeClr val="tx1"/>
                        </a:solidFill>
                      </a:endParaRPr>
                    </a:p>
                  </a:txBody>
                  <a:tcPr/>
                </a:tc>
              </a:tr>
              <a:tr h="379572">
                <a:tc>
                  <a:txBody>
                    <a:bodyPr/>
                    <a:lstStyle/>
                    <a:p>
                      <a:pPr>
                        <a:buFont typeface="Wingdings"/>
                        <a:buNone/>
                      </a:pPr>
                      <a:r>
                        <a:rPr lang="en-US" dirty="0" smtClean="0">
                          <a:solidFill>
                            <a:schemeClr val="tx1"/>
                          </a:solidFill>
                        </a:rPr>
                        <a:t>L. Turner</a:t>
                      </a:r>
                      <a:endParaRPr lang="en-US" dirty="0">
                        <a:solidFill>
                          <a:schemeClr val="tx1"/>
                        </a:solidFill>
                      </a:endParaRPr>
                    </a:p>
                  </a:txBody>
                  <a:tcPr/>
                </a:tc>
                <a:tc>
                  <a:txBody>
                    <a:bodyPr/>
                    <a:lstStyle/>
                    <a:p>
                      <a:r>
                        <a:rPr lang="en-US" dirty="0" smtClean="0">
                          <a:solidFill>
                            <a:schemeClr val="tx1"/>
                          </a:solidFill>
                        </a:rPr>
                        <a:t>1981</a:t>
                      </a:r>
                      <a:endParaRPr lang="en-US" dirty="0">
                        <a:solidFill>
                          <a:schemeClr val="tx1"/>
                        </a:solidFill>
                      </a:endParaRPr>
                    </a:p>
                  </a:txBody>
                  <a:tcPr/>
                </a:tc>
                <a:tc>
                  <a:txBody>
                    <a:bodyPr/>
                    <a:lstStyle/>
                    <a:p>
                      <a:r>
                        <a:rPr lang="en-US" dirty="0" smtClean="0">
                          <a:solidFill>
                            <a:schemeClr val="tx1"/>
                          </a:solidFill>
                        </a:rPr>
                        <a:t>MRM</a:t>
                      </a:r>
                      <a:endParaRPr lang="en-US" dirty="0">
                        <a:solidFill>
                          <a:schemeClr val="tx1"/>
                        </a:solidFill>
                      </a:endParaRPr>
                    </a:p>
                  </a:txBody>
                  <a:tcPr/>
                </a:tc>
              </a:tr>
              <a:tr h="379572">
                <a:tc>
                  <a:txBody>
                    <a:bodyPr/>
                    <a:lstStyle/>
                    <a:p>
                      <a:r>
                        <a:rPr lang="en-US" dirty="0" smtClean="0">
                          <a:solidFill>
                            <a:schemeClr val="tx1"/>
                          </a:solidFill>
                        </a:rPr>
                        <a:t>U. Veronisi</a:t>
                      </a:r>
                      <a:endParaRPr lang="en-US" dirty="0">
                        <a:solidFill>
                          <a:schemeClr val="tx1"/>
                        </a:solidFill>
                      </a:endParaRPr>
                    </a:p>
                  </a:txBody>
                  <a:tcPr/>
                </a:tc>
                <a:tc>
                  <a:txBody>
                    <a:bodyPr/>
                    <a:lstStyle/>
                    <a:p>
                      <a:r>
                        <a:rPr lang="en-US" dirty="0" smtClean="0">
                          <a:solidFill>
                            <a:schemeClr val="tx1"/>
                          </a:solidFill>
                        </a:rPr>
                        <a:t>1981</a:t>
                      </a:r>
                      <a:endParaRPr lang="en-US" dirty="0">
                        <a:solidFill>
                          <a:schemeClr val="tx1"/>
                        </a:solidFill>
                      </a:endParaRPr>
                    </a:p>
                  </a:txBody>
                  <a:tcPr/>
                </a:tc>
                <a:tc>
                  <a:txBody>
                    <a:bodyPr/>
                    <a:lstStyle/>
                    <a:p>
                      <a:r>
                        <a:rPr lang="en-US" dirty="0" smtClean="0">
                          <a:solidFill>
                            <a:schemeClr val="tx1"/>
                          </a:solidFill>
                        </a:rPr>
                        <a:t>Quadrantectomy</a:t>
                      </a:r>
                      <a:endParaRPr lang="en-US" dirty="0">
                        <a:solidFill>
                          <a:schemeClr val="tx1"/>
                        </a:solidFill>
                      </a:endParaRPr>
                    </a:p>
                  </a:txBody>
                  <a:tcPr/>
                </a:tc>
              </a:tr>
              <a:tr h="379572">
                <a:tc>
                  <a:txBody>
                    <a:bodyPr/>
                    <a:lstStyle/>
                    <a:p>
                      <a:r>
                        <a:rPr lang="en-US" dirty="0" smtClean="0">
                          <a:solidFill>
                            <a:schemeClr val="tx1"/>
                          </a:solidFill>
                        </a:rPr>
                        <a:t>C. Hinton</a:t>
                      </a:r>
                      <a:endParaRPr lang="en-US" dirty="0">
                        <a:solidFill>
                          <a:schemeClr val="tx1"/>
                        </a:solidFill>
                      </a:endParaRPr>
                    </a:p>
                  </a:txBody>
                  <a:tcPr/>
                </a:tc>
                <a:tc>
                  <a:txBody>
                    <a:bodyPr/>
                    <a:lstStyle/>
                    <a:p>
                      <a:r>
                        <a:rPr lang="en-US" dirty="0" smtClean="0">
                          <a:solidFill>
                            <a:schemeClr val="tx1"/>
                          </a:solidFill>
                        </a:rPr>
                        <a:t>1984</a:t>
                      </a:r>
                      <a:endParaRPr lang="en-US" dirty="0">
                        <a:solidFill>
                          <a:schemeClr val="tx1"/>
                        </a:solidFill>
                      </a:endParaRPr>
                    </a:p>
                  </a:txBody>
                  <a:tcPr/>
                </a:tc>
                <a:tc>
                  <a:txBody>
                    <a:bodyPr/>
                    <a:lstStyle/>
                    <a:p>
                      <a:r>
                        <a:rPr lang="en-US" dirty="0" smtClean="0">
                          <a:solidFill>
                            <a:schemeClr val="tx1"/>
                          </a:solidFill>
                        </a:rPr>
                        <a:t>SQ mastectomy</a:t>
                      </a:r>
                      <a:endParaRPr lang="en-US" dirty="0">
                        <a:solidFill>
                          <a:schemeClr val="tx1"/>
                        </a:solidFill>
                      </a:endParaRPr>
                    </a:p>
                  </a:txBody>
                  <a:tcPr/>
                </a:tc>
              </a:tr>
              <a:tr h="379572">
                <a:tc>
                  <a:txBody>
                    <a:bodyPr/>
                    <a:lstStyle/>
                    <a:p>
                      <a:r>
                        <a:rPr lang="en-US" dirty="0" smtClean="0">
                          <a:solidFill>
                            <a:schemeClr val="tx1"/>
                          </a:solidFill>
                        </a:rPr>
                        <a:t>B. Fisher</a:t>
                      </a:r>
                      <a:endParaRPr lang="en-US" dirty="0">
                        <a:solidFill>
                          <a:schemeClr val="tx1"/>
                        </a:solidFill>
                      </a:endParaRPr>
                    </a:p>
                  </a:txBody>
                  <a:tcPr/>
                </a:tc>
                <a:tc>
                  <a:txBody>
                    <a:bodyPr/>
                    <a:lstStyle/>
                    <a:p>
                      <a:r>
                        <a:rPr lang="en-US" dirty="0" smtClean="0">
                          <a:solidFill>
                            <a:schemeClr val="tx1"/>
                          </a:solidFill>
                        </a:rPr>
                        <a:t>1989</a:t>
                      </a:r>
                      <a:endParaRPr lang="en-US" dirty="0">
                        <a:solidFill>
                          <a:schemeClr val="tx1"/>
                        </a:solidFill>
                      </a:endParaRPr>
                    </a:p>
                  </a:txBody>
                  <a:tcPr/>
                </a:tc>
                <a:tc>
                  <a:txBody>
                    <a:bodyPr/>
                    <a:lstStyle/>
                    <a:p>
                      <a:r>
                        <a:rPr lang="en-US" dirty="0" smtClean="0">
                          <a:solidFill>
                            <a:schemeClr val="tx1"/>
                          </a:solidFill>
                        </a:rPr>
                        <a:t>Lumpectomy</a:t>
                      </a:r>
                      <a:endParaRPr lang="en-US" dirty="0">
                        <a:solidFill>
                          <a:schemeClr val="tx1"/>
                        </a:solidFill>
                      </a:endParaRPr>
                    </a:p>
                  </a:txBody>
                  <a:tcPr/>
                </a:tc>
              </a:tr>
              <a:tr h="379572">
                <a:tc>
                  <a:txBody>
                    <a:bodyPr/>
                    <a:lstStyle/>
                    <a:p>
                      <a:r>
                        <a:rPr lang="en-US" dirty="0" smtClean="0">
                          <a:solidFill>
                            <a:schemeClr val="tx1"/>
                          </a:solidFill>
                        </a:rPr>
                        <a:t>B. Gerber</a:t>
                      </a:r>
                      <a:endParaRPr lang="en-US" dirty="0">
                        <a:solidFill>
                          <a:schemeClr val="tx1"/>
                        </a:solidFill>
                      </a:endParaRPr>
                    </a:p>
                  </a:txBody>
                  <a:tcPr/>
                </a:tc>
                <a:tc>
                  <a:txBody>
                    <a:bodyPr/>
                    <a:lstStyle/>
                    <a:p>
                      <a:r>
                        <a:rPr lang="en-US" dirty="0" smtClean="0">
                          <a:solidFill>
                            <a:schemeClr val="tx1"/>
                          </a:solidFill>
                        </a:rPr>
                        <a:t>2003</a:t>
                      </a:r>
                      <a:endParaRPr lang="en-US" dirty="0">
                        <a:solidFill>
                          <a:schemeClr val="tx1"/>
                        </a:solidFill>
                      </a:endParaRPr>
                    </a:p>
                  </a:txBody>
                  <a:tcPr/>
                </a:tc>
                <a:tc>
                  <a:txBody>
                    <a:bodyPr/>
                    <a:lstStyle/>
                    <a:p>
                      <a:r>
                        <a:rPr lang="en-US" dirty="0" smtClean="0">
                          <a:solidFill>
                            <a:schemeClr val="tx1"/>
                          </a:solidFill>
                        </a:rPr>
                        <a:t>NSS/mastectomy</a:t>
                      </a:r>
                      <a:endParaRPr lang="en-US" dirty="0">
                        <a:solidFill>
                          <a:schemeClr val="tx1"/>
                        </a:solidFill>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Table 1:  Reported rates of recurrence after nipple sparing mastectomy for breast cancer</a:t>
            </a:r>
            <a:endParaRPr lang="en-US" sz="2400" dirty="0"/>
          </a:p>
        </p:txBody>
      </p:sp>
      <p:graphicFrame>
        <p:nvGraphicFramePr>
          <p:cNvPr id="7" name="Content Placeholder 6"/>
          <p:cNvGraphicFramePr>
            <a:graphicFrameLocks noGrp="1" noChangeAspect="1"/>
          </p:cNvGraphicFramePr>
          <p:nvPr>
            <p:ph idx="1"/>
          </p:nvPr>
        </p:nvGraphicFramePr>
        <p:xfrm>
          <a:off x="1078409" y="2667000"/>
          <a:ext cx="6817816" cy="2890837"/>
        </p:xfrm>
        <a:graphic>
          <a:graphicData uri="http://schemas.openxmlformats.org/presentationml/2006/ole">
            <mc:AlternateContent xmlns:mc="http://schemas.openxmlformats.org/markup-compatibility/2006">
              <mc:Choice xmlns:v="urn:schemas-microsoft-com:vml" Requires="v">
                <p:oleObj spid="_x0000_s1057" name="Worksheet" r:id="rId4" imgW="6267484" imgH="2657314" progId="Excel.Sheet.8">
                  <p:embed/>
                </p:oleObj>
              </mc:Choice>
              <mc:Fallback>
                <p:oleObj name="Worksheet" r:id="rId4" imgW="6267484" imgH="2657314" progId="Excel.Sheet.8">
                  <p:embed/>
                  <p:pic>
                    <p:nvPicPr>
                      <p:cNvPr id="0" name="Content Placeholder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409" y="2667000"/>
                        <a:ext cx="6817816" cy="289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867400" y="5715000"/>
            <a:ext cx="2133600" cy="430887"/>
          </a:xfrm>
          <a:prstGeom prst="rect">
            <a:avLst/>
          </a:prstGeom>
          <a:noFill/>
        </p:spPr>
        <p:txBody>
          <a:bodyPr wrap="square" rtlCol="0">
            <a:spAutoFit/>
          </a:bodyPr>
          <a:lstStyle/>
          <a:p>
            <a:r>
              <a:rPr lang="en-US" sz="1100" dirty="0" err="1" smtClean="0"/>
              <a:t>Giuliano</a:t>
            </a:r>
            <a:r>
              <a:rPr lang="en-US" sz="1100" dirty="0" smtClean="0"/>
              <a:t> </a:t>
            </a:r>
            <a:r>
              <a:rPr lang="en-US" sz="1100" dirty="0" err="1" smtClean="0"/>
              <a:t>etal</a:t>
            </a:r>
            <a:endParaRPr lang="en-US" sz="1100" dirty="0" smtClean="0"/>
          </a:p>
          <a:p>
            <a:r>
              <a:rPr lang="en-US" sz="1100" dirty="0" smtClean="0"/>
              <a:t>Ann </a:t>
            </a:r>
            <a:r>
              <a:rPr lang="en-US" sz="1100" dirty="0" err="1" smtClean="0"/>
              <a:t>Surg</a:t>
            </a:r>
            <a:r>
              <a:rPr lang="en-US" sz="1100" dirty="0" smtClean="0"/>
              <a:t> </a:t>
            </a:r>
            <a:r>
              <a:rPr lang="en-US" sz="1100" dirty="0" err="1" smtClean="0"/>
              <a:t>Onc</a:t>
            </a:r>
            <a:r>
              <a:rPr lang="en-US" sz="1100" dirty="0" smtClean="0"/>
              <a:t> 2011</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NSSM</a:t>
            </a:r>
            <a:br>
              <a:rPr lang="en-US" dirty="0" smtClean="0"/>
            </a:br>
            <a:r>
              <a:rPr lang="en-US" dirty="0" smtClean="0"/>
              <a:t>Indirect Evidence of Safety	</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000" dirty="0" smtClean="0"/>
              <a:t>Breast conserving surgery trials never showed that nipple removal with mastectomy affected survival</a:t>
            </a:r>
          </a:p>
          <a:p>
            <a:pPr>
              <a:lnSpc>
                <a:spcPct val="100000"/>
              </a:lnSpc>
              <a:spcBef>
                <a:spcPts val="0"/>
              </a:spcBef>
              <a:buAutoNum type="arabicParenR"/>
            </a:pPr>
            <a:r>
              <a:rPr lang="en-US" sz="2000" dirty="0" smtClean="0"/>
              <a:t>Local recurrences in BCS trials of lumpectomy alone, lumpectomy and radiation, versus mastectomy do not show a predilection for nipple vs “elsewhere” recurrences</a:t>
            </a:r>
          </a:p>
          <a:p>
            <a:pPr>
              <a:lnSpc>
                <a:spcPct val="100000"/>
              </a:lnSpc>
              <a:spcBef>
                <a:spcPts val="0"/>
              </a:spcBef>
              <a:buAutoNum type="arabicParenR"/>
            </a:pPr>
            <a:r>
              <a:rPr lang="en-US" sz="2000" dirty="0" smtClean="0"/>
              <a:t>Recent trials of accelerated partial (no nipple radiation) breast radiation with BCS do </a:t>
            </a:r>
            <a:r>
              <a:rPr lang="en-US" sz="2000" u="sng" dirty="0" smtClean="0"/>
              <a:t>not</a:t>
            </a:r>
            <a:r>
              <a:rPr lang="en-US" sz="2000" dirty="0" smtClean="0"/>
              <a:t> show any predilection for nipple recurrences.</a:t>
            </a:r>
          </a:p>
          <a:p>
            <a:pPr>
              <a:lnSpc>
                <a:spcPct val="100000"/>
              </a:lnSpc>
              <a:spcBef>
                <a:spcPts val="0"/>
              </a:spcBef>
              <a:buAutoNum type="arabicParenR"/>
            </a:pPr>
            <a:r>
              <a:rPr lang="en-US" sz="2000" dirty="0" smtClean="0"/>
              <a:t>Old series on NSSM included node positive patients and in some series Stage II and Stage III patients accounted for more than 50% of patients (</a:t>
            </a:r>
            <a:r>
              <a:rPr lang="en-US" sz="2000" dirty="0" err="1" smtClean="0"/>
              <a:t>Benediktsson</a:t>
            </a:r>
            <a:r>
              <a:rPr lang="en-US" sz="2000" dirty="0" smtClean="0"/>
              <a:t>).</a:t>
            </a:r>
          </a:p>
          <a:p>
            <a:pPr>
              <a:lnSpc>
                <a:spcPct val="100000"/>
              </a:lnSpc>
              <a:spcBef>
                <a:spcPts val="0"/>
              </a:spcBef>
              <a:buAutoNum type="arabicParenR"/>
            </a:pPr>
            <a:r>
              <a:rPr lang="en-US" sz="2000" dirty="0" smtClean="0"/>
              <a:t>MRI was not used in old series’ for patient selection. </a:t>
            </a:r>
          </a:p>
          <a:p>
            <a:pPr>
              <a:lnSpc>
                <a:spcPct val="100000"/>
              </a:lnSpc>
              <a:spcBef>
                <a:spcPts val="0"/>
              </a:spcBef>
              <a:buAutoNum type="arabicParenR"/>
            </a:pPr>
            <a:r>
              <a:rPr lang="en-US" sz="2000" dirty="0" smtClean="0"/>
              <a:t>Nipple involvement has not been documented in prophylactic mastectomy.</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NSSM</a:t>
            </a:r>
            <a:endParaRPr lang="en-US" dirty="0"/>
          </a:p>
        </p:txBody>
      </p:sp>
      <p:sp>
        <p:nvSpPr>
          <p:cNvPr id="3" name="Content Placeholder 2"/>
          <p:cNvSpPr>
            <a:spLocks noGrp="1"/>
          </p:cNvSpPr>
          <p:nvPr>
            <p:ph idx="1"/>
          </p:nvPr>
        </p:nvSpPr>
        <p:spPr/>
        <p:txBody>
          <a:bodyPr/>
          <a:lstStyle/>
          <a:p>
            <a:pPr marL="0" indent="0" algn="just">
              <a:lnSpc>
                <a:spcPct val="100000"/>
              </a:lnSpc>
              <a:spcBef>
                <a:spcPts val="0"/>
              </a:spcBef>
            </a:pPr>
            <a:r>
              <a:rPr lang="en-US" dirty="0" smtClean="0"/>
              <a:t>Reluctance to accept NSSM in the academic community was fueled by concern for the presence of synchronous in-breast microscopic involvement of the nipple in treated patients with a known breast cancer despite any clinical evidence of disproportionate nipple recurrence.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Edibaldo Silva, M.D., PhD., F.A.C.S.</a:t>
            </a:r>
            <a:endParaRPr lang="en-US" dirty="0"/>
          </a:p>
        </p:txBody>
      </p:sp>
      <p:sp>
        <p:nvSpPr>
          <p:cNvPr id="4" name="Content Placeholder 2"/>
          <p:cNvSpPr>
            <a:spLocks noGrp="1"/>
          </p:cNvSpPr>
          <p:nvPr>
            <p:ph idx="1"/>
          </p:nvPr>
        </p:nvSpPr>
        <p:spPr/>
        <p:txBody>
          <a:bodyPr/>
          <a:lstStyle/>
          <a:p>
            <a:pPr>
              <a:lnSpc>
                <a:spcPct val="100000"/>
              </a:lnSpc>
              <a:spcBef>
                <a:spcPts val="0"/>
              </a:spcBef>
            </a:pPr>
            <a:r>
              <a:rPr lang="en-US" sz="2400" dirty="0" smtClean="0"/>
              <a:t>Professor</a:t>
            </a:r>
          </a:p>
          <a:p>
            <a:pPr>
              <a:lnSpc>
                <a:spcPct val="100000"/>
              </a:lnSpc>
              <a:spcBef>
                <a:spcPts val="0"/>
              </a:spcBef>
            </a:pPr>
            <a:r>
              <a:rPr lang="en-US" sz="2400" dirty="0" smtClean="0"/>
              <a:t>Division of Surgical Oncology</a:t>
            </a:r>
          </a:p>
          <a:p>
            <a:pPr>
              <a:lnSpc>
                <a:spcPct val="100000"/>
              </a:lnSpc>
              <a:spcBef>
                <a:spcPts val="0"/>
              </a:spcBef>
            </a:pPr>
            <a:r>
              <a:rPr lang="en-US" sz="2400" dirty="0" smtClean="0"/>
              <a:t>Department of Surgery</a:t>
            </a:r>
          </a:p>
          <a:p>
            <a:pPr>
              <a:lnSpc>
                <a:spcPct val="100000"/>
              </a:lnSpc>
              <a:spcBef>
                <a:spcPts val="0"/>
              </a:spcBef>
            </a:pPr>
            <a:r>
              <a:rPr lang="en-US" sz="2400" dirty="0" smtClean="0"/>
              <a:t>Nebraska Medical Center</a:t>
            </a:r>
          </a:p>
          <a:p>
            <a:pPr>
              <a:lnSpc>
                <a:spcPct val="100000"/>
              </a:lnSpc>
              <a:spcBef>
                <a:spcPts val="0"/>
              </a:spcBef>
            </a:pPr>
            <a:r>
              <a:rPr lang="en-US" sz="2400" dirty="0" smtClean="0"/>
              <a:t>Omaha, NE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  Selected Previous Studies on Nipple Involvement by Carcinoma</a:t>
            </a:r>
            <a:endParaRPr lang="en-US" dirty="0"/>
          </a:p>
        </p:txBody>
      </p:sp>
      <p:graphicFrame>
        <p:nvGraphicFramePr>
          <p:cNvPr id="4" name="Object 3"/>
          <p:cNvGraphicFramePr>
            <a:graphicFrameLocks noChangeAspect="1"/>
          </p:cNvGraphicFramePr>
          <p:nvPr/>
        </p:nvGraphicFramePr>
        <p:xfrm>
          <a:off x="2438400" y="2057400"/>
          <a:ext cx="4286250" cy="4667250"/>
        </p:xfrm>
        <a:graphic>
          <a:graphicData uri="http://schemas.openxmlformats.org/presentationml/2006/ole">
            <mc:AlternateContent xmlns:mc="http://schemas.openxmlformats.org/markup-compatibility/2006">
              <mc:Choice xmlns:v="urn:schemas-microsoft-com:vml" Requires="v">
                <p:oleObj spid="_x0000_s3106" name="Worksheet" r:id="rId4" imgW="4286374" imgH="4667278" progId="Excel.Sheet.12">
                  <p:embed/>
                </p:oleObj>
              </mc:Choice>
              <mc:Fallback>
                <p:oleObj name="Worksheet" r:id="rId4" imgW="4286374" imgH="4667278" progId="Excel.Sheet.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057400"/>
                        <a:ext cx="4286250" cy="466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should one look for nipple or retroareolar involvement?</a:t>
            </a:r>
            <a:endParaRPr lang="en-US" dirty="0"/>
          </a:p>
        </p:txBody>
      </p:sp>
      <p:sp>
        <p:nvSpPr>
          <p:cNvPr id="3" name="Content Placeholder 2"/>
          <p:cNvSpPr>
            <a:spLocks noGrp="1"/>
          </p:cNvSpPr>
          <p:nvPr>
            <p:ph idx="1"/>
          </p:nvPr>
        </p:nvSpPr>
        <p:spPr/>
        <p:txBody>
          <a:bodyPr/>
          <a:lstStyle/>
          <a:p>
            <a:pPr marL="514350" indent="-514350">
              <a:lnSpc>
                <a:spcPct val="100000"/>
              </a:lnSpc>
              <a:spcBef>
                <a:spcPts val="0"/>
              </a:spcBef>
              <a:buFont typeface="+mj-lt"/>
              <a:buAutoNum type="arabicPeriod"/>
            </a:pPr>
            <a:r>
              <a:rPr lang="en-US" dirty="0" smtClean="0"/>
              <a:t>Within a depth of 3 mm. from the skin which contains the lactiferous duct bundle.</a:t>
            </a:r>
          </a:p>
          <a:p>
            <a:pPr marL="514350" indent="-514350">
              <a:lnSpc>
                <a:spcPct val="100000"/>
              </a:lnSpc>
              <a:spcBef>
                <a:spcPts val="0"/>
              </a:spcBef>
              <a:buFont typeface="+mj-lt"/>
              <a:buAutoNum type="arabicPeriod"/>
            </a:pPr>
            <a:r>
              <a:rPr lang="en-US" dirty="0" smtClean="0"/>
              <a:t>The consistent pattern of contiguous spread from the main tumor into the nipple allows histologic analysis of the retroareolar tissue or margin which represents the lactiferous bundle as it is exiting the breast. parenchyma toward the nipple to reliably indicate whether or not distal nipple structures are involved by tumor.</a:t>
            </a:r>
          </a:p>
          <a:p>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Histologic Assessment of Retroareolar margin in patients undergoing mastectomy for breast cancer</a:t>
            </a:r>
            <a:endParaRPr lang="en-US" sz="2400"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1800" dirty="0" smtClean="0"/>
              <a:t>N= 316 unselected conservative mastectomies</a:t>
            </a:r>
          </a:p>
          <a:p>
            <a:pPr lvl="2">
              <a:lnSpc>
                <a:spcPct val="100000"/>
              </a:lnSpc>
              <a:spcBef>
                <a:spcPts val="0"/>
              </a:spcBef>
              <a:buAutoNum type="alphaLcParenR"/>
            </a:pPr>
            <a:r>
              <a:rPr lang="en-US" sz="1800" dirty="0" smtClean="0"/>
              <a:t>232 therapeutic</a:t>
            </a:r>
          </a:p>
          <a:p>
            <a:pPr lvl="2">
              <a:lnSpc>
                <a:spcPct val="100000"/>
              </a:lnSpc>
              <a:spcBef>
                <a:spcPts val="0"/>
              </a:spcBef>
              <a:buAutoNum type="alphaLcParenR"/>
            </a:pPr>
            <a:r>
              <a:rPr lang="en-US" sz="1800" dirty="0" smtClean="0"/>
              <a:t>84 prophylactic</a:t>
            </a:r>
          </a:p>
          <a:p>
            <a:pPr>
              <a:lnSpc>
                <a:spcPct val="100000"/>
              </a:lnSpc>
              <a:spcBef>
                <a:spcPts val="0"/>
              </a:spcBef>
              <a:buAutoNum type="arabicParenR"/>
            </a:pPr>
            <a:r>
              <a:rPr lang="en-US" sz="1800" dirty="0" smtClean="0"/>
              <a:t>Exclusion criteria</a:t>
            </a:r>
          </a:p>
          <a:p>
            <a:pPr lvl="2">
              <a:lnSpc>
                <a:spcPct val="100000"/>
              </a:lnSpc>
              <a:spcBef>
                <a:spcPts val="0"/>
              </a:spcBef>
              <a:buAutoNum type="alphaLcParenR"/>
            </a:pPr>
            <a:r>
              <a:rPr lang="en-US" sz="1800" dirty="0" smtClean="0"/>
              <a:t>BRCA patients</a:t>
            </a:r>
          </a:p>
          <a:p>
            <a:pPr lvl="2">
              <a:lnSpc>
                <a:spcPct val="100000"/>
              </a:lnSpc>
              <a:spcBef>
                <a:spcPts val="0"/>
              </a:spcBef>
              <a:buAutoNum type="alphaLcParenR"/>
            </a:pPr>
            <a:r>
              <a:rPr lang="en-US" sz="1800" dirty="0" smtClean="0"/>
              <a:t>T4 lesions</a:t>
            </a:r>
          </a:p>
          <a:p>
            <a:pPr lvl="2">
              <a:lnSpc>
                <a:spcPct val="100000"/>
              </a:lnSpc>
              <a:spcBef>
                <a:spcPts val="0"/>
              </a:spcBef>
              <a:buAutoNum type="alphaLcParenR"/>
            </a:pPr>
            <a:r>
              <a:rPr lang="en-US" sz="1800" dirty="0" smtClean="0"/>
              <a:t>Paget’s</a:t>
            </a:r>
          </a:p>
          <a:p>
            <a:pPr lvl="2">
              <a:lnSpc>
                <a:spcPct val="100000"/>
              </a:lnSpc>
              <a:spcBef>
                <a:spcPts val="0"/>
              </a:spcBef>
              <a:buAutoNum type="alphaLcParenR"/>
            </a:pPr>
            <a:r>
              <a:rPr lang="en-US" sz="1800" dirty="0" smtClean="0"/>
              <a:t>No clinically evident nipple involvement (retraction deviation ulceration)</a:t>
            </a:r>
          </a:p>
          <a:p>
            <a:pPr>
              <a:lnSpc>
                <a:spcPct val="100000"/>
              </a:lnSpc>
              <a:spcBef>
                <a:spcPts val="0"/>
              </a:spcBef>
              <a:buAutoNum type="arabicParenR"/>
            </a:pPr>
            <a:r>
              <a:rPr lang="en-US" sz="1800" dirty="0" smtClean="0"/>
              <a:t>Mean age </a:t>
            </a:r>
            <a:r>
              <a:rPr lang="en-US" sz="1800" dirty="0" smtClean="0">
                <a:solidFill>
                  <a:schemeClr val="tx1"/>
                </a:solidFill>
              </a:rPr>
              <a:t>	47 (prophylaxis) – 40% postmenopausal</a:t>
            </a:r>
          </a:p>
          <a:p>
            <a:pPr lvl="2">
              <a:lnSpc>
                <a:spcPct val="100000"/>
              </a:lnSpc>
              <a:spcBef>
                <a:spcPts val="0"/>
              </a:spcBef>
              <a:buNone/>
            </a:pPr>
            <a:r>
              <a:rPr lang="en-US" sz="1800" dirty="0" smtClean="0"/>
              <a:t>		56 (therapeutic) – 60% postmenopausal</a:t>
            </a:r>
          </a:p>
          <a:p>
            <a:pPr>
              <a:lnSpc>
                <a:spcPct val="100000"/>
              </a:lnSpc>
              <a:spcBef>
                <a:spcPts val="0"/>
              </a:spcBef>
              <a:buFont typeface="+mj-lt"/>
              <a:buAutoNum type="arabicParenR"/>
            </a:pPr>
            <a:r>
              <a:rPr lang="en-US" sz="1800" dirty="0" smtClean="0"/>
              <a:t>Neoadjuvant chemotherapy 11%</a:t>
            </a:r>
          </a:p>
          <a:p>
            <a:pPr>
              <a:lnSpc>
                <a:spcPct val="100000"/>
              </a:lnSpc>
              <a:spcBef>
                <a:spcPts val="0"/>
              </a:spcBef>
              <a:buFont typeface="+mj-lt"/>
              <a:buAutoNum type="arabicParenR"/>
            </a:pPr>
            <a:r>
              <a:rPr lang="en-US" sz="1800" dirty="0" smtClean="0"/>
              <a:t>Average geographic separation of primary tumor from nipple = 4.4 cm.</a:t>
            </a:r>
            <a:endParaRPr lang="en-US" sz="1800" dirty="0"/>
          </a:p>
        </p:txBody>
      </p:sp>
      <p:sp>
        <p:nvSpPr>
          <p:cNvPr id="5" name="TextBox 4"/>
          <p:cNvSpPr txBox="1"/>
          <p:nvPr/>
        </p:nvSpPr>
        <p:spPr>
          <a:xfrm>
            <a:off x="5486400" y="6019800"/>
            <a:ext cx="2819400" cy="276999"/>
          </a:xfrm>
          <a:prstGeom prst="rect">
            <a:avLst/>
          </a:prstGeom>
          <a:noFill/>
        </p:spPr>
        <p:txBody>
          <a:bodyPr wrap="square" rtlCol="0">
            <a:spAutoFit/>
          </a:bodyPr>
          <a:lstStyle/>
          <a:p>
            <a:r>
              <a:rPr lang="en-US" sz="1200" dirty="0" err="1" smtClean="0"/>
              <a:t>Brachtel</a:t>
            </a:r>
            <a:r>
              <a:rPr lang="en-US" sz="1200" dirty="0" smtClean="0"/>
              <a:t> et al JCO30:4948-4956, 2009</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Histologic Assessment of Retroareolar Margin in patients undergoing mastectomy for breast cancer</a:t>
            </a:r>
            <a:endParaRPr lang="en-US" sz="2400" dirty="0"/>
          </a:p>
        </p:txBody>
      </p:sp>
      <p:sp>
        <p:nvSpPr>
          <p:cNvPr id="3" name="Content Placeholder 2"/>
          <p:cNvSpPr>
            <a:spLocks noGrp="1"/>
          </p:cNvSpPr>
          <p:nvPr>
            <p:ph idx="1"/>
          </p:nvPr>
        </p:nvSpPr>
        <p:spPr>
          <a:xfrm>
            <a:off x="914400" y="2057400"/>
            <a:ext cx="7696200" cy="3962400"/>
          </a:xfrm>
        </p:spPr>
        <p:txBody>
          <a:bodyPr/>
          <a:lstStyle/>
          <a:p>
            <a:pPr>
              <a:buAutoNum type="arabicParenR"/>
            </a:pPr>
            <a:r>
              <a:rPr lang="en-US" sz="2000" dirty="0" smtClean="0"/>
              <a:t>Performed 3D reconstruction of coronal serial sections of all nipple – retroareolar tissue</a:t>
            </a:r>
          </a:p>
          <a:p>
            <a:pPr>
              <a:buAutoNum type="arabicParenR"/>
            </a:pPr>
            <a:r>
              <a:rPr lang="en-US" sz="2000" dirty="0" smtClean="0"/>
              <a:t>20% of studied specimens had histologic nipple involvement</a:t>
            </a:r>
          </a:p>
          <a:p>
            <a:pPr>
              <a:buAutoNum type="arabicParenR"/>
            </a:pPr>
            <a:r>
              <a:rPr lang="en-US" sz="2000" dirty="0" smtClean="0"/>
              <a:t>62% of all nipple involvement was DCIS, only 4% was IDC</a:t>
            </a:r>
          </a:p>
          <a:p>
            <a:pPr>
              <a:buAutoNum type="arabicParenR"/>
            </a:pPr>
            <a:r>
              <a:rPr lang="en-US" sz="2000" dirty="0" smtClean="0"/>
              <a:t>No nipple involvement was noted in prophylactic mastectomy</a:t>
            </a:r>
          </a:p>
          <a:p>
            <a:pPr>
              <a:buAutoNum type="arabicParenR"/>
            </a:pPr>
            <a:r>
              <a:rPr lang="en-US" sz="2000" dirty="0" smtClean="0"/>
              <a:t>Negative assessment of nipple is 80% sensitive with a negative predictive value of 96%</a:t>
            </a:r>
          </a:p>
          <a:p>
            <a:endParaRPr lang="en-US" sz="2000" dirty="0" smtClean="0"/>
          </a:p>
          <a:p>
            <a:pPr algn="r"/>
            <a:endParaRPr lang="en-US" sz="1200" dirty="0" smtClean="0"/>
          </a:p>
          <a:p>
            <a:endParaRPr lang="en-US" sz="2000" dirty="0"/>
          </a:p>
        </p:txBody>
      </p:sp>
      <p:sp>
        <p:nvSpPr>
          <p:cNvPr id="6" name="TextBox 5"/>
          <p:cNvSpPr txBox="1"/>
          <p:nvPr/>
        </p:nvSpPr>
        <p:spPr>
          <a:xfrm>
            <a:off x="5257800" y="5562600"/>
            <a:ext cx="3276600" cy="461665"/>
          </a:xfrm>
          <a:prstGeom prst="rect">
            <a:avLst/>
          </a:prstGeom>
          <a:noFill/>
        </p:spPr>
        <p:txBody>
          <a:bodyPr wrap="square" rtlCol="0">
            <a:spAutoFit/>
          </a:bodyPr>
          <a:lstStyle/>
          <a:p>
            <a:pPr algn="r"/>
            <a:r>
              <a:rPr lang="en-US" sz="1200" dirty="0" err="1" smtClean="0"/>
              <a:t>Brachtel</a:t>
            </a:r>
            <a:r>
              <a:rPr lang="en-US" sz="1200" dirty="0" smtClean="0"/>
              <a:t> et al. JCO 30:4948-4956</a:t>
            </a:r>
          </a:p>
          <a:p>
            <a:pPr algn="r"/>
            <a:r>
              <a:rPr lang="en-US" sz="1200" dirty="0" smtClean="0"/>
              <a:t>2009</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 – Brachtel paper</a:t>
            </a:r>
            <a:endParaRPr lang="en-US" dirty="0"/>
          </a:p>
        </p:txBody>
      </p:sp>
      <p:pic>
        <p:nvPicPr>
          <p:cNvPr id="4" name="Content Placeholder 3" descr="Occult Nipple Involvmenet chart.TIF"/>
          <p:cNvPicPr>
            <a:picLocks noGrp="1" noChangeAspect="1"/>
          </p:cNvPicPr>
          <p:nvPr>
            <p:ph idx="1"/>
          </p:nvPr>
        </p:nvPicPr>
        <p:blipFill>
          <a:blip r:embed="rId2" cstate="print"/>
          <a:srcRect l="13357" t="7895" r="30580" b="3947"/>
          <a:stretch>
            <a:fillRect/>
          </a:stretch>
        </p:blipFill>
        <p:spPr>
          <a:xfrm rot="16200000">
            <a:off x="2426855" y="-64656"/>
            <a:ext cx="4267201" cy="866371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4</a:t>
            </a:r>
            <a:endParaRPr lang="en-US" dirty="0"/>
          </a:p>
        </p:txBody>
      </p:sp>
      <p:pic>
        <p:nvPicPr>
          <p:cNvPr id="4" name="Content Placeholder 3" descr="type of breast tumor graph.TIF"/>
          <p:cNvPicPr>
            <a:picLocks noGrp="1" noChangeAspect="1"/>
          </p:cNvPicPr>
          <p:nvPr>
            <p:ph idx="1"/>
          </p:nvPr>
        </p:nvPicPr>
        <p:blipFill>
          <a:blip r:embed="rId2" cstate="print"/>
          <a:srcRect l="28687" t="26475" r="21891" b="15152"/>
          <a:stretch>
            <a:fillRect/>
          </a:stretch>
        </p:blipFill>
        <p:spPr>
          <a:xfrm>
            <a:off x="2971800" y="1828800"/>
            <a:ext cx="3197902" cy="4876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Predictor of Nipple Involvement	</a:t>
            </a:r>
            <a:endParaRPr lang="en-US" dirty="0"/>
          </a:p>
        </p:txBody>
      </p:sp>
      <p:sp>
        <p:nvSpPr>
          <p:cNvPr id="3" name="Content Placeholder 2"/>
          <p:cNvSpPr>
            <a:spLocks noGrp="1"/>
          </p:cNvSpPr>
          <p:nvPr>
            <p:ph idx="1"/>
          </p:nvPr>
        </p:nvSpPr>
        <p:spPr/>
        <p:txBody>
          <a:bodyPr/>
          <a:lstStyle/>
          <a:p>
            <a:pPr>
              <a:buAutoNum type="arabicParenR"/>
            </a:pPr>
            <a:r>
              <a:rPr lang="en-US" dirty="0" smtClean="0"/>
              <a:t>Tumor size *</a:t>
            </a:r>
          </a:p>
          <a:p>
            <a:pPr>
              <a:buAutoNum type="arabicParenR"/>
            </a:pPr>
            <a:r>
              <a:rPr lang="en-US" dirty="0" smtClean="0"/>
              <a:t>Tumor to nipple distance*</a:t>
            </a:r>
          </a:p>
          <a:p>
            <a:pPr>
              <a:buAutoNum type="arabicParenR"/>
            </a:pPr>
            <a:r>
              <a:rPr lang="en-US" dirty="0" smtClean="0"/>
              <a:t>HER2 positive tumors*</a:t>
            </a:r>
          </a:p>
          <a:p>
            <a:pPr>
              <a:buAutoNum type="arabicParenR"/>
            </a:pPr>
            <a:r>
              <a:rPr lang="en-US" dirty="0" smtClean="0"/>
              <a:t>High grade</a:t>
            </a:r>
          </a:p>
          <a:p>
            <a:pPr>
              <a:buAutoNum type="arabicParenR"/>
            </a:pPr>
            <a:r>
              <a:rPr lang="en-US" dirty="0" smtClean="0"/>
              <a:t>Clinically positive axillary nodes</a:t>
            </a:r>
          </a:p>
          <a:p>
            <a:r>
              <a:rPr lang="en-US" dirty="0" smtClean="0"/>
              <a:t>*</a:t>
            </a:r>
            <a:r>
              <a:rPr lang="en-US" sz="2000" dirty="0" smtClean="0"/>
              <a:t>Denotes statistical significant in multivariate analysis</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serial histologic sections of nipple areolar margin	</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400" dirty="0" smtClean="0"/>
              <a:t>Nipple involvement in therapeutic mastectomy for non -T4 lesions is 20%</a:t>
            </a:r>
          </a:p>
          <a:p>
            <a:pPr>
              <a:lnSpc>
                <a:spcPct val="100000"/>
              </a:lnSpc>
              <a:spcBef>
                <a:spcPts val="0"/>
              </a:spcBef>
              <a:buAutoNum type="arabicParenR"/>
            </a:pPr>
            <a:r>
              <a:rPr lang="en-US" sz="2400" dirty="0" smtClean="0"/>
              <a:t>62% occult nipple involvement is DCIS</a:t>
            </a:r>
          </a:p>
          <a:p>
            <a:pPr>
              <a:lnSpc>
                <a:spcPct val="100000"/>
              </a:lnSpc>
              <a:spcBef>
                <a:spcPts val="0"/>
              </a:spcBef>
              <a:buAutoNum type="arabicParenR"/>
            </a:pPr>
            <a:r>
              <a:rPr lang="en-US" sz="2400" dirty="0" smtClean="0"/>
              <a:t>Local recurrence patterns for BCS do not show a 20% failure at nipple</a:t>
            </a:r>
          </a:p>
          <a:p>
            <a:pPr>
              <a:lnSpc>
                <a:spcPct val="100000"/>
              </a:lnSpc>
              <a:spcBef>
                <a:spcPts val="0"/>
              </a:spcBef>
              <a:buAutoNum type="arabicParenR"/>
            </a:pPr>
            <a:r>
              <a:rPr lang="en-US" sz="2400" dirty="0" smtClean="0"/>
              <a:t>The histologic presence of cancer in the defined retroareolar tissue correlates with occult nipple involvement</a:t>
            </a:r>
          </a:p>
          <a:p>
            <a:pPr>
              <a:lnSpc>
                <a:spcPct val="100000"/>
              </a:lnSpc>
              <a:spcBef>
                <a:spcPts val="0"/>
              </a:spcBef>
              <a:buAutoNum type="arabicParenR"/>
            </a:pPr>
            <a:r>
              <a:rPr lang="en-US" sz="2400" dirty="0" smtClean="0"/>
              <a:t>Prophylactic mastectomy does not show occult nipple involvement</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Advantage of using retroareolar margin for excluding occult nipple involvement with NSSN</a:t>
            </a:r>
            <a:endParaRPr lang="en-US" sz="2400"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dirty="0" smtClean="0"/>
              <a:t>Minimizes vascular insult to NAC caused by “nipple coring”</a:t>
            </a:r>
          </a:p>
          <a:p>
            <a:pPr>
              <a:lnSpc>
                <a:spcPct val="100000"/>
              </a:lnSpc>
              <a:spcBef>
                <a:spcPts val="0"/>
              </a:spcBef>
              <a:buAutoNum type="arabicParenR"/>
            </a:pPr>
            <a:r>
              <a:rPr lang="en-US" dirty="0" smtClean="0"/>
              <a:t>Leads to better projection of NAC</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candidate for NSSM?  Why bother?	</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endParaRPr lang="en-US" dirty="0" smtClean="0"/>
          </a:p>
          <a:p>
            <a:pPr>
              <a:lnSpc>
                <a:spcPct val="100000"/>
              </a:lnSpc>
              <a:spcBef>
                <a:spcPts val="0"/>
              </a:spcBef>
              <a:buAutoNum type="arabicParenR"/>
            </a:pPr>
            <a:r>
              <a:rPr lang="en-US" dirty="0" smtClean="0"/>
              <a:t>Diffuse DCIS</a:t>
            </a:r>
          </a:p>
          <a:p>
            <a:pPr>
              <a:lnSpc>
                <a:spcPct val="100000"/>
              </a:lnSpc>
              <a:spcBef>
                <a:spcPts val="0"/>
              </a:spcBef>
              <a:buAutoNum type="arabicParenR"/>
            </a:pPr>
            <a:r>
              <a:rPr lang="en-US" dirty="0" smtClean="0"/>
              <a:t>Multifocal small primary invasive tumors</a:t>
            </a:r>
          </a:p>
          <a:p>
            <a:pPr>
              <a:lnSpc>
                <a:spcPct val="100000"/>
              </a:lnSpc>
              <a:spcBef>
                <a:spcPts val="0"/>
              </a:spcBef>
              <a:buAutoNum type="arabicParenR"/>
            </a:pPr>
            <a:r>
              <a:rPr lang="en-US" dirty="0" smtClean="0"/>
              <a:t>Prophylactic mastectomy for BRCA or other known mutations (ideal cohort)</a:t>
            </a:r>
          </a:p>
          <a:p>
            <a:pPr>
              <a:lnSpc>
                <a:spcPct val="100000"/>
              </a:lnSpc>
              <a:spcBef>
                <a:spcPts val="0"/>
              </a:spcBef>
              <a:buAutoNum type="arabicParenR"/>
            </a:pPr>
            <a:r>
              <a:rPr lang="en-US" dirty="0" smtClean="0"/>
              <a:t>Patients with small cup size and minimal ptosis thus excluding large </a:t>
            </a:r>
            <a:r>
              <a:rPr lang="en-US" dirty="0" err="1" smtClean="0"/>
              <a:t>ptotic</a:t>
            </a:r>
            <a:r>
              <a:rPr lang="en-US" dirty="0" smtClean="0"/>
              <a:t> breasts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0" y="2130425"/>
            <a:ext cx="8686800" cy="1470025"/>
          </a:xfrm>
        </p:spPr>
        <p:txBody>
          <a:bodyPr/>
          <a:lstStyle/>
          <a:p>
            <a:pPr eaLnBrk="1" hangingPunct="1"/>
            <a:r>
              <a:rPr lang="en-US" smtClean="0"/>
              <a:t>  NCI Consensus Conference-    1991</a:t>
            </a:r>
          </a:p>
        </p:txBody>
      </p:sp>
      <p:sp>
        <p:nvSpPr>
          <p:cNvPr id="5123" name="Rectangle 4"/>
          <p:cNvSpPr>
            <a:spLocks noGrp="1" noChangeArrowheads="1"/>
          </p:cNvSpPr>
          <p:nvPr>
            <p:ph type="subTitle" idx="4294967295"/>
          </p:nvPr>
        </p:nvSpPr>
        <p:spPr>
          <a:xfrm>
            <a:off x="0" y="3810000"/>
            <a:ext cx="8458200" cy="3048000"/>
          </a:xfrm>
        </p:spPr>
        <p:txBody>
          <a:bodyPr/>
          <a:lstStyle/>
          <a:p>
            <a:pPr marL="0" indent="0" algn="ctr" eaLnBrk="1" hangingPunct="1">
              <a:buFontTx/>
              <a:buNone/>
            </a:pPr>
            <a:r>
              <a:rPr lang="en-US" smtClean="0"/>
              <a:t>Endorsed breast conservation as the preferred treatment of early-stage breast cancer</a:t>
            </a:r>
          </a:p>
          <a:p>
            <a:pPr marL="0" indent="0" algn="ctr" eaLnBrk="1" hangingPunct="1">
              <a:buFontTx/>
              <a:buNone/>
            </a:pPr>
            <a:endParaRPr lang="en-US" smtClean="0"/>
          </a:p>
          <a:p>
            <a:pPr marL="0" indent="0" algn="r" eaLnBrk="1" hangingPunct="1">
              <a:buFontTx/>
              <a:buNone/>
            </a:pPr>
            <a:r>
              <a:rPr lang="en-US" sz="2400" smtClean="0"/>
              <a:t>Veronesi et al NEJM 305: 611 (1981)</a:t>
            </a:r>
          </a:p>
          <a:p>
            <a:pPr marL="0" indent="0" algn="r" eaLnBrk="1" hangingPunct="1">
              <a:buFontTx/>
              <a:buNone/>
            </a:pPr>
            <a:r>
              <a:rPr lang="en-US" sz="2400" smtClean="0"/>
              <a:t>Fisher et al NEJM 312: 674 (1985)</a:t>
            </a:r>
          </a:p>
          <a:p>
            <a:pPr marL="0" indent="0" algn="ctr" eaLnBrk="1" hangingPunct="1">
              <a:buFontTx/>
              <a:buNone/>
            </a:pPr>
            <a:endParaRPr lang="en-US" sz="2400" smtClean="0"/>
          </a:p>
          <a:p>
            <a:pPr marL="0" indent="0" algn="ctr" eaLnBrk="1" hangingPunct="1">
              <a:buFontTx/>
              <a:buNone/>
            </a:pPr>
            <a:endParaRPr lang="en-US" smtClean="0"/>
          </a:p>
        </p:txBody>
      </p:sp>
    </p:spTree>
    <p:extLst>
      <p:ext uri="{BB962C8B-B14F-4D97-AF65-F5344CB8AC3E}">
        <p14:creationId xmlns:p14="http://schemas.microsoft.com/office/powerpoint/2010/main" val="365496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NOT a candidate for NSS mastectomy?</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dirty="0" smtClean="0"/>
              <a:t>All T4 lesions</a:t>
            </a:r>
          </a:p>
          <a:p>
            <a:pPr>
              <a:lnSpc>
                <a:spcPct val="100000"/>
              </a:lnSpc>
              <a:spcBef>
                <a:spcPts val="0"/>
              </a:spcBef>
              <a:buAutoNum type="arabicParenR"/>
            </a:pPr>
            <a:r>
              <a:rPr lang="en-US" dirty="0" smtClean="0"/>
              <a:t>Patients with previous multiple scars which may affect blood supply of skin</a:t>
            </a:r>
          </a:p>
          <a:p>
            <a:pPr>
              <a:lnSpc>
                <a:spcPct val="100000"/>
              </a:lnSpc>
              <a:spcBef>
                <a:spcPts val="0"/>
              </a:spcBef>
              <a:buAutoNum type="arabicParenR"/>
            </a:pPr>
            <a:r>
              <a:rPr lang="en-US" dirty="0" smtClean="0"/>
              <a:t>Large pendulous breasts</a:t>
            </a:r>
          </a:p>
          <a:p>
            <a:pPr>
              <a:lnSpc>
                <a:spcPct val="100000"/>
              </a:lnSpc>
              <a:spcBef>
                <a:spcPts val="0"/>
              </a:spcBef>
              <a:buAutoNum type="arabicParenR"/>
            </a:pPr>
            <a:r>
              <a:rPr lang="en-US" dirty="0" smtClean="0"/>
              <a:t>Previously radiated BCS failures</a:t>
            </a:r>
          </a:p>
          <a:p>
            <a:pPr>
              <a:lnSpc>
                <a:spcPct val="100000"/>
              </a:lnSpc>
              <a:spcBef>
                <a:spcPts val="0"/>
              </a:spcBef>
              <a:buAutoNum type="arabicParenR"/>
            </a:pPr>
            <a:r>
              <a:rPr lang="en-US" dirty="0" smtClean="0"/>
              <a:t>Bulky axillary disease</a:t>
            </a:r>
          </a:p>
          <a:p>
            <a:pPr>
              <a:lnSpc>
                <a:spcPct val="100000"/>
              </a:lnSpc>
              <a:spcBef>
                <a:spcPts val="0"/>
              </a:spcBef>
              <a:buAutoNum type="arabicParenR"/>
            </a:pPr>
            <a:r>
              <a:rPr lang="en-US" dirty="0" smtClean="0"/>
              <a:t>Tumor directly behind or within 2 cm. of NAC</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 of NSS mastectomy</a:t>
            </a:r>
            <a:endParaRPr lang="en-US" dirty="0"/>
          </a:p>
        </p:txBody>
      </p:sp>
      <p:sp>
        <p:nvSpPr>
          <p:cNvPr id="3" name="Content Placeholder 2"/>
          <p:cNvSpPr>
            <a:spLocks noGrp="1"/>
          </p:cNvSpPr>
          <p:nvPr>
            <p:ph idx="1"/>
          </p:nvPr>
        </p:nvSpPr>
        <p:spPr/>
        <p:txBody>
          <a:bodyPr/>
          <a:lstStyle/>
          <a:p>
            <a:pPr>
              <a:buAutoNum type="arabicParenR"/>
            </a:pPr>
            <a:r>
              <a:rPr lang="en-US" dirty="0" smtClean="0"/>
              <a:t>Residual tumor at NAC-requiring nipple/areolar resection post op</a:t>
            </a:r>
          </a:p>
          <a:p>
            <a:pPr>
              <a:buAutoNum type="arabicParenR"/>
            </a:pPr>
            <a:r>
              <a:rPr lang="en-US" dirty="0" smtClean="0"/>
              <a:t>Necrosis of skin flaps</a:t>
            </a:r>
          </a:p>
          <a:p>
            <a:pPr>
              <a:buAutoNum type="arabicParenR"/>
            </a:pPr>
            <a:r>
              <a:rPr lang="en-US" dirty="0" smtClean="0"/>
              <a:t>Necrosis of nipple</a:t>
            </a:r>
          </a:p>
          <a:p>
            <a:pPr>
              <a:buAutoNum type="arabicParenR"/>
            </a:pPr>
            <a:r>
              <a:rPr lang="en-US" dirty="0" smtClean="0"/>
              <a:t>Increased rate of local recurrence in unselected patients</a:t>
            </a:r>
          </a:p>
          <a:p>
            <a:pPr>
              <a:buAutoNum type="arabicParenR"/>
            </a:pPr>
            <a:r>
              <a:rPr lang="en-US" dirty="0" smtClean="0"/>
              <a:t>Loss of implant (infections etc.)</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Oncological Safety of Skin Sparing Mastectomy for invasive cancer</a:t>
            </a:r>
            <a:endParaRPr lang="en-US" dirty="0"/>
          </a:p>
        </p:txBody>
      </p:sp>
      <p:graphicFrame>
        <p:nvGraphicFramePr>
          <p:cNvPr id="5" name="Content Placeholder 4"/>
          <p:cNvGraphicFramePr>
            <a:graphicFrameLocks noGrp="1" noChangeAspect="1"/>
          </p:cNvGraphicFramePr>
          <p:nvPr>
            <p:ph idx="1"/>
          </p:nvPr>
        </p:nvGraphicFramePr>
        <p:xfrm>
          <a:off x="1524000" y="1981200"/>
          <a:ext cx="6035921" cy="4495799"/>
        </p:xfrm>
        <a:graphic>
          <a:graphicData uri="http://schemas.openxmlformats.org/presentationml/2006/ole">
            <mc:AlternateContent xmlns:mc="http://schemas.openxmlformats.org/markup-compatibility/2006">
              <mc:Choice xmlns:v="urn:schemas-microsoft-com:vml" Requires="v">
                <p:oleObj spid="_x0000_s2084" name="Worksheet" r:id="rId3" imgW="5076865" imgH="3781507" progId="Excel.Sheet.12">
                  <p:embed/>
                </p:oleObj>
              </mc:Choice>
              <mc:Fallback>
                <p:oleObj name="Worksheet" r:id="rId3" imgW="5076865" imgH="3781507" progId="Excel.Sheet.12">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6035921" cy="4495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Oncological Safety of NSS Mastectomy for Cancer </a:t>
            </a:r>
            <a:r>
              <a:rPr lang="en-US" sz="2800" dirty="0" smtClean="0"/>
              <a:t>(contemporary series)</a:t>
            </a:r>
            <a:endParaRPr lang="en-US" sz="2800" dirty="0"/>
          </a:p>
        </p:txBody>
      </p:sp>
      <p:graphicFrame>
        <p:nvGraphicFramePr>
          <p:cNvPr id="6" name="Content Placeholder 5"/>
          <p:cNvGraphicFramePr>
            <a:graphicFrameLocks noGrp="1" noChangeAspect="1"/>
          </p:cNvGraphicFramePr>
          <p:nvPr>
            <p:ph idx="1"/>
          </p:nvPr>
        </p:nvGraphicFramePr>
        <p:xfrm>
          <a:off x="381000" y="2819400"/>
          <a:ext cx="8395014" cy="2252662"/>
        </p:xfrm>
        <a:graphic>
          <a:graphicData uri="http://schemas.openxmlformats.org/presentationml/2006/ole">
            <mc:AlternateContent xmlns:mc="http://schemas.openxmlformats.org/markup-compatibility/2006">
              <mc:Choice xmlns:v="urn:schemas-microsoft-com:vml" Requires="v">
                <p:oleObj spid="_x0000_s37920" name="Worksheet" r:id="rId4" imgW="5715045" imgH="1533483" progId="Excel.Sheet.12">
                  <p:embed/>
                </p:oleObj>
              </mc:Choice>
              <mc:Fallback>
                <p:oleObj name="Worksheet" r:id="rId4" imgW="5715045" imgH="1533483" progId="Excel.Sheet.12">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19400"/>
                        <a:ext cx="8395014" cy="225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Early results of therapeutic &amp; prophylactic NSSM w/ immediate reconstruction in BRCA mutation carriers (Lei et al. P1 poster-SSO March 6, 2013)</a:t>
            </a:r>
            <a:endParaRPr lang="en-US" sz="2400" dirty="0"/>
          </a:p>
        </p:txBody>
      </p:sp>
      <p:sp>
        <p:nvSpPr>
          <p:cNvPr id="3" name="Content Placeholder 2"/>
          <p:cNvSpPr>
            <a:spLocks noGrp="1"/>
          </p:cNvSpPr>
          <p:nvPr>
            <p:ph idx="1"/>
          </p:nvPr>
        </p:nvSpPr>
        <p:spPr/>
        <p:txBody>
          <a:bodyPr/>
          <a:lstStyle/>
          <a:p>
            <a:r>
              <a:rPr lang="en-US" dirty="0" smtClean="0"/>
              <a:t>N= 70 (140 breasts)</a:t>
            </a:r>
            <a:r>
              <a:rPr lang="en-US" dirty="0"/>
              <a:t> Median f/u: 11 mo.</a:t>
            </a:r>
          </a:p>
          <a:p>
            <a:r>
              <a:rPr lang="en-US" dirty="0" smtClean="0"/>
              <a:t>113 (80%) patients-prophylactic &amp; 27 (19%) patients-therapeutic</a:t>
            </a:r>
          </a:p>
          <a:p>
            <a:r>
              <a:rPr lang="en-US" dirty="0" smtClean="0"/>
              <a:t>2/133 preventive specimens had CA (1 DCIS,1IDC)</a:t>
            </a:r>
          </a:p>
          <a:p>
            <a:r>
              <a:rPr lang="en-US" dirty="0" smtClean="0"/>
              <a:t>LR: 0/113 preventive &amp; 2/27 in therapeutic arm</a:t>
            </a:r>
          </a:p>
          <a:p>
            <a:r>
              <a:rPr lang="en-US" dirty="0" smtClean="0"/>
              <a:t>LR: no nipple recurrence/1 axilla/1 chest wall</a:t>
            </a:r>
            <a:endParaRPr lang="en-US" dirty="0"/>
          </a:p>
        </p:txBody>
      </p:sp>
    </p:spTree>
    <p:extLst>
      <p:ext uri="{BB962C8B-B14F-4D97-AF65-F5344CB8AC3E}">
        <p14:creationId xmlns:p14="http://schemas.microsoft.com/office/powerpoint/2010/main" val="286664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 of NSSM</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400" dirty="0" smtClean="0"/>
              <a:t>Residual tumor at the NAC is excluded with retroareolar biopsy with a 96% negative predictive value.</a:t>
            </a:r>
          </a:p>
          <a:p>
            <a:pPr>
              <a:lnSpc>
                <a:spcPct val="100000"/>
              </a:lnSpc>
              <a:spcBef>
                <a:spcPts val="0"/>
              </a:spcBef>
              <a:buAutoNum type="arabicParenR"/>
            </a:pPr>
            <a:r>
              <a:rPr lang="en-US" sz="2400" dirty="0" smtClean="0"/>
              <a:t>Remaining events can be excluded by permanent H&amp;E requiring delayed resection of NAC.</a:t>
            </a:r>
          </a:p>
          <a:p>
            <a:pPr>
              <a:lnSpc>
                <a:spcPct val="100000"/>
              </a:lnSpc>
              <a:spcBef>
                <a:spcPts val="0"/>
              </a:spcBef>
              <a:buAutoNum type="arabicParenR"/>
            </a:pPr>
            <a:r>
              <a:rPr lang="en-US" sz="2400" dirty="0" smtClean="0"/>
              <a:t>No NAC involvement has been documented in studies of prophylactic mastectomy for high risk patients.</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 of NSSM</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400" dirty="0" smtClean="0"/>
              <a:t>Necrosis of NAC can occur in up to 15% of patients but partial necrosis can often be managed conservatively</a:t>
            </a:r>
          </a:p>
          <a:p>
            <a:pPr>
              <a:lnSpc>
                <a:spcPct val="100000"/>
              </a:lnSpc>
              <a:spcBef>
                <a:spcPts val="0"/>
              </a:spcBef>
              <a:buAutoNum type="arabicParenR"/>
            </a:pPr>
            <a:r>
              <a:rPr lang="en-US" sz="2400" dirty="0" smtClean="0"/>
              <a:t>Loss of implant is a rare event</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Nipple Necrosis</a:t>
            </a:r>
            <a:endParaRPr lang="en-US" dirty="0"/>
          </a:p>
        </p:txBody>
      </p:sp>
      <p:sp>
        <p:nvSpPr>
          <p:cNvPr id="6" name="TextBox 5"/>
          <p:cNvSpPr txBox="1"/>
          <p:nvPr/>
        </p:nvSpPr>
        <p:spPr>
          <a:xfrm>
            <a:off x="533400" y="2514600"/>
            <a:ext cx="8458200" cy="1200329"/>
          </a:xfrm>
          <a:prstGeom prst="rect">
            <a:avLst/>
          </a:prstGeom>
          <a:noFill/>
        </p:spPr>
        <p:txBody>
          <a:bodyPr wrap="square" rtlCol="0">
            <a:spAutoFit/>
          </a:bodyPr>
          <a:lstStyle/>
          <a:p>
            <a:pPr marL="342900" indent="-342900">
              <a:buFont typeface="+mj-lt"/>
              <a:buAutoNum type="arabicPeriod"/>
            </a:pPr>
            <a:r>
              <a:rPr lang="en-US" sz="2400" dirty="0" smtClean="0"/>
              <a:t>Nipple to </a:t>
            </a:r>
            <a:r>
              <a:rPr lang="en-US" sz="2400" dirty="0" err="1" smtClean="0"/>
              <a:t>suprasternal</a:t>
            </a:r>
            <a:r>
              <a:rPr lang="en-US" sz="2400" dirty="0" smtClean="0"/>
              <a:t> notch distance greater than 28 cm.</a:t>
            </a:r>
          </a:p>
          <a:p>
            <a:pPr marL="342900" indent="-342900">
              <a:buFont typeface="+mj-lt"/>
              <a:buAutoNum type="arabicPeriod"/>
            </a:pPr>
            <a:r>
              <a:rPr lang="en-US" sz="2400" dirty="0" smtClean="0"/>
              <a:t>Previous periareolar scars</a:t>
            </a:r>
          </a:p>
          <a:p>
            <a:pPr marL="342900" indent="-342900">
              <a:buFont typeface="+mj-lt"/>
              <a:buAutoNum type="arabicPeriod"/>
            </a:pPr>
            <a:r>
              <a:rPr lang="en-US" sz="2400" dirty="0" smtClean="0"/>
              <a:t>Smoking</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results when using a NSSM</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000" dirty="0" smtClean="0"/>
              <a:t>Preop chemotherapy in those patients who meet criteria for chemo on presentation</a:t>
            </a:r>
          </a:p>
          <a:p>
            <a:pPr>
              <a:lnSpc>
                <a:spcPct val="100000"/>
              </a:lnSpc>
              <a:spcBef>
                <a:spcPts val="0"/>
              </a:spcBef>
              <a:buAutoNum type="arabicParenR"/>
            </a:pPr>
            <a:r>
              <a:rPr lang="en-US" sz="2000" dirty="0" smtClean="0"/>
              <a:t>MRI can exclude patients with retroareolar involvement and may suggest preop chemo for potentially close margins</a:t>
            </a:r>
          </a:p>
          <a:p>
            <a:pPr>
              <a:lnSpc>
                <a:spcPct val="100000"/>
              </a:lnSpc>
              <a:spcBef>
                <a:spcPts val="0"/>
              </a:spcBef>
              <a:buAutoNum type="arabicParenR"/>
            </a:pPr>
            <a:r>
              <a:rPr lang="en-US" sz="2000" dirty="0" smtClean="0"/>
              <a:t>Use intraoperative frozen section assessment of retroareolar tissue</a:t>
            </a:r>
          </a:p>
          <a:p>
            <a:pPr>
              <a:lnSpc>
                <a:spcPct val="100000"/>
              </a:lnSpc>
              <a:spcBef>
                <a:spcPts val="0"/>
              </a:spcBef>
              <a:buAutoNum type="arabicParenR"/>
            </a:pPr>
            <a:r>
              <a:rPr lang="en-US" sz="2000" dirty="0" smtClean="0"/>
              <a:t>Modify infra-mammary incision  (lateral shift) for axillary sentinel node staging</a:t>
            </a:r>
          </a:p>
          <a:p>
            <a:pPr>
              <a:lnSpc>
                <a:spcPct val="100000"/>
              </a:lnSpc>
              <a:spcBef>
                <a:spcPts val="0"/>
              </a:spcBef>
              <a:buAutoNum type="arabicParenR"/>
            </a:pPr>
            <a:r>
              <a:rPr lang="en-US" sz="2000" dirty="0" smtClean="0"/>
              <a:t>Preop chemo decreases margin positive rate, and indications for post-mastectomy radiation</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NSSM for Prophylaxis</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dirty="0" smtClean="0"/>
              <a:t>No NAC documented on intraoperative histologic assessment</a:t>
            </a:r>
          </a:p>
          <a:p>
            <a:pPr>
              <a:lnSpc>
                <a:spcPct val="100000"/>
              </a:lnSpc>
              <a:spcBef>
                <a:spcPts val="0"/>
              </a:spcBef>
              <a:buAutoNum type="arabicParenR"/>
            </a:pPr>
            <a:r>
              <a:rPr lang="en-US" dirty="0" smtClean="0"/>
              <a:t>Large series including those using SQ mastectomy (Hartman NEJM 1998) have shown no significant nipple recurrences (1) or local recurrences (7) with long follow up (8 yrs).  N= 1065, 12% BRCA positive.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938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Reconstructive Options</a:t>
            </a:r>
            <a:endParaRPr lang="en-US" dirty="0"/>
          </a:p>
        </p:txBody>
      </p:sp>
      <p:sp>
        <p:nvSpPr>
          <p:cNvPr id="3" name="Content Placeholder 2"/>
          <p:cNvSpPr>
            <a:spLocks noGrp="1"/>
          </p:cNvSpPr>
          <p:nvPr>
            <p:ph idx="1"/>
          </p:nvPr>
        </p:nvSpPr>
        <p:spPr/>
        <p:txBody>
          <a:bodyPr/>
          <a:lstStyle/>
          <a:p>
            <a:pPr>
              <a:buAutoNum type="arabicParenR"/>
            </a:pPr>
            <a:r>
              <a:rPr lang="en-US" dirty="0" smtClean="0"/>
              <a:t>Subpectoral permanent implant</a:t>
            </a:r>
          </a:p>
          <a:p>
            <a:pPr>
              <a:buAutoNum type="arabicParenR"/>
            </a:pPr>
            <a:r>
              <a:rPr lang="en-US" dirty="0" smtClean="0"/>
              <a:t>Subpectoral tissue expander</a:t>
            </a:r>
          </a:p>
          <a:p>
            <a:pPr>
              <a:buAutoNum type="arabicParenR"/>
            </a:pPr>
            <a:r>
              <a:rPr lang="en-US" dirty="0" smtClean="0"/>
              <a:t>TRAM</a:t>
            </a:r>
          </a:p>
          <a:p>
            <a:pPr>
              <a:buAutoNum type="arabicParenR"/>
            </a:pPr>
            <a:r>
              <a:rPr lang="en-US" dirty="0" err="1" smtClean="0"/>
              <a:t>Latissimus</a:t>
            </a:r>
            <a:r>
              <a:rPr lang="en-US" dirty="0" smtClean="0"/>
              <a:t> flap</a:t>
            </a:r>
          </a:p>
          <a:p>
            <a:pPr>
              <a:buAutoNum type="arabicParenR"/>
            </a:pPr>
            <a:r>
              <a:rPr lang="en-US" dirty="0" smtClean="0"/>
              <a:t>DIEP </a:t>
            </a:r>
          </a:p>
          <a:p>
            <a:pPr>
              <a:buAutoNum type="arabicParenR"/>
            </a:pPr>
            <a:r>
              <a:rPr lang="en-US" dirty="0" smtClean="0"/>
              <a:t>Free flap</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sparing mastectomy and radiation</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400" dirty="0" smtClean="0"/>
              <a:t>Delay autologous tissue transfer</a:t>
            </a:r>
          </a:p>
          <a:p>
            <a:pPr>
              <a:lnSpc>
                <a:spcPct val="100000"/>
              </a:lnSpc>
              <a:spcBef>
                <a:spcPts val="0"/>
              </a:spcBef>
              <a:buAutoNum type="arabicParenR"/>
            </a:pPr>
            <a:r>
              <a:rPr lang="en-US" sz="2400" dirty="0" smtClean="0"/>
              <a:t>Prefer subpectoral immediate placement of tissue expanders</a:t>
            </a:r>
          </a:p>
          <a:p>
            <a:pPr>
              <a:lnSpc>
                <a:spcPct val="100000"/>
              </a:lnSpc>
              <a:spcBef>
                <a:spcPts val="0"/>
              </a:spcBef>
              <a:buAutoNum type="arabicParenR"/>
            </a:pPr>
            <a:r>
              <a:rPr lang="en-US" sz="2400" dirty="0" smtClean="0"/>
              <a:t>Capsule contraction in patients electing implants for reconstruction may be addressed at time of switch</a:t>
            </a:r>
          </a:p>
          <a:p>
            <a:pPr>
              <a:lnSpc>
                <a:spcPct val="100000"/>
              </a:lnSpc>
              <a:spcBef>
                <a:spcPts val="0"/>
              </a:spcBef>
              <a:buAutoNum type="arabicParenR"/>
            </a:pPr>
            <a:r>
              <a:rPr lang="en-US" sz="2400" dirty="0" smtClean="0"/>
              <a:t>Small series using NSSM and RT show comparable approaches are useful.</a:t>
            </a:r>
          </a:p>
          <a:p>
            <a:pPr>
              <a:lnSpc>
                <a:spcPct val="100000"/>
              </a:lnSpc>
              <a:spcBef>
                <a:spcPts val="0"/>
              </a:spcBef>
              <a:buAutoNum type="arabicParenR"/>
            </a:pPr>
            <a:endParaRPr lang="en-US" sz="2400" dirty="0" smtClean="0"/>
          </a:p>
          <a:p>
            <a:pPr>
              <a:lnSpc>
                <a:spcPct val="100000"/>
              </a:lnSpc>
              <a:spcBef>
                <a:spcPts val="0"/>
              </a:spcBef>
            </a:pPr>
            <a:r>
              <a:rPr lang="en-US" sz="2400" dirty="0" smtClean="0"/>
              <a:t>- Mokbel. Intl Sem in SurgOnc 2006</a:t>
            </a:r>
          </a:p>
          <a:p>
            <a:pPr>
              <a:buAutoNum type="arabicParen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NSSM Summary</a:t>
            </a:r>
            <a:endParaRPr lang="en-US" dirty="0"/>
          </a:p>
        </p:txBody>
      </p:sp>
      <p:sp>
        <p:nvSpPr>
          <p:cNvPr id="3" name="Content Placeholder 2"/>
          <p:cNvSpPr>
            <a:spLocks noGrp="1"/>
          </p:cNvSpPr>
          <p:nvPr>
            <p:ph idx="1"/>
          </p:nvPr>
        </p:nvSpPr>
        <p:spPr/>
        <p:txBody>
          <a:bodyPr/>
          <a:lstStyle/>
          <a:p>
            <a:pPr>
              <a:lnSpc>
                <a:spcPct val="100000"/>
              </a:lnSpc>
              <a:spcBef>
                <a:spcPts val="0"/>
              </a:spcBef>
              <a:buAutoNum type="arabicParenR"/>
            </a:pPr>
            <a:r>
              <a:rPr lang="en-US" sz="2000" dirty="0" smtClean="0"/>
              <a:t>NSSM is oncologically safe in well selected patients with invasive cancer or DCIS</a:t>
            </a:r>
          </a:p>
          <a:p>
            <a:pPr>
              <a:lnSpc>
                <a:spcPct val="100000"/>
              </a:lnSpc>
              <a:spcBef>
                <a:spcPts val="0"/>
              </a:spcBef>
              <a:buAutoNum type="arabicParenR"/>
            </a:pPr>
            <a:r>
              <a:rPr lang="en-US" sz="2000" dirty="0" smtClean="0"/>
              <a:t>NSSM is an excellent option for prophylactic mastectomy</a:t>
            </a:r>
          </a:p>
          <a:p>
            <a:pPr>
              <a:lnSpc>
                <a:spcPct val="100000"/>
              </a:lnSpc>
              <a:spcBef>
                <a:spcPts val="0"/>
              </a:spcBef>
              <a:buAutoNum type="arabicParenR"/>
            </a:pPr>
            <a:r>
              <a:rPr lang="en-US" sz="2000" dirty="0" smtClean="0"/>
              <a:t>All of the well established BCS data has suggested that nipple removal does </a:t>
            </a:r>
            <a:r>
              <a:rPr lang="en-US" sz="2000" u="sng" dirty="0" smtClean="0"/>
              <a:t>not</a:t>
            </a:r>
            <a:r>
              <a:rPr lang="en-US" sz="2000" dirty="0" smtClean="0"/>
              <a:t> confer a survival advantage</a:t>
            </a:r>
          </a:p>
          <a:p>
            <a:pPr>
              <a:lnSpc>
                <a:spcPct val="100000"/>
              </a:lnSpc>
              <a:spcBef>
                <a:spcPts val="0"/>
              </a:spcBef>
              <a:buAutoNum type="arabicParenR"/>
            </a:pPr>
            <a:r>
              <a:rPr lang="en-US" sz="2000" dirty="0" smtClean="0"/>
              <a:t>NAC recurrence as sole site of LR is very rare</a:t>
            </a:r>
          </a:p>
          <a:p>
            <a:pPr>
              <a:lnSpc>
                <a:spcPct val="100000"/>
              </a:lnSpc>
              <a:spcBef>
                <a:spcPts val="0"/>
              </a:spcBef>
              <a:buAutoNum type="arabicParenR"/>
            </a:pPr>
            <a:r>
              <a:rPr lang="en-US" sz="2000" dirty="0" smtClean="0"/>
              <a:t>LR in mastectomy flaps with or without NAC preservation is comparable in selected patient trials</a:t>
            </a:r>
          </a:p>
          <a:p>
            <a:pPr>
              <a:lnSpc>
                <a:spcPct val="100000"/>
              </a:lnSpc>
              <a:spcBef>
                <a:spcPts val="0"/>
              </a:spcBef>
              <a:buAutoNum type="arabicParenR"/>
            </a:pPr>
            <a:r>
              <a:rPr lang="en-US" sz="2000" dirty="0" smtClean="0"/>
              <a:t>Cosmetic results particularly in prophylactic mastectomy cases are superior</a:t>
            </a:r>
          </a:p>
          <a:p>
            <a:pPr>
              <a:lnSpc>
                <a:spcPct val="100000"/>
              </a:lnSpc>
              <a:spcBef>
                <a:spcPts val="0"/>
              </a:spcBef>
              <a:buAutoNum type="arabicParenR"/>
            </a:pPr>
            <a:r>
              <a:rPr lang="en-US" sz="2000" dirty="0" smtClean="0"/>
              <a:t>Psychological benefit may be substantial</a:t>
            </a:r>
          </a:p>
          <a:p>
            <a:pPr>
              <a:lnSpc>
                <a:spcPct val="100000"/>
              </a:lnSpc>
              <a:spcBef>
                <a:spcPts val="0"/>
              </a:spcBef>
            </a:pPr>
            <a:endParaRPr lang="en-US" sz="2000" dirty="0" smtClean="0"/>
          </a:p>
          <a:p>
            <a:pPr>
              <a:buAutoNum type="arabicParenR"/>
            </a:pPr>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NSSM Summary</a:t>
            </a:r>
            <a:endParaRPr lang="en-US" dirty="0"/>
          </a:p>
        </p:txBody>
      </p:sp>
      <p:sp>
        <p:nvSpPr>
          <p:cNvPr id="3" name="Content Placeholder 2"/>
          <p:cNvSpPr>
            <a:spLocks noGrp="1"/>
          </p:cNvSpPr>
          <p:nvPr>
            <p:ph idx="1"/>
          </p:nvPr>
        </p:nvSpPr>
        <p:spPr/>
        <p:txBody>
          <a:bodyPr/>
          <a:lstStyle/>
          <a:p>
            <a:r>
              <a:rPr lang="en-US" sz="2400" dirty="0" smtClean="0"/>
              <a:t>For most women with breast cancer BCS is the preferred option.</a:t>
            </a:r>
          </a:p>
          <a:p>
            <a:r>
              <a:rPr lang="en-US" sz="2400" dirty="0" smtClean="0"/>
              <a:t>The coordinated use of systemic therapy can maximize the odds of BCS in most women.</a:t>
            </a:r>
          </a:p>
          <a:p>
            <a:r>
              <a:rPr lang="en-US" sz="2400" dirty="0" smtClean="0"/>
              <a:t>NSSM is an ideal option for prophylactic mastectomy and for well selected CA patients who have no choice but mastectomy</a:t>
            </a:r>
            <a:r>
              <a:rPr lang="en-US" dirty="0" smtClean="0"/>
              <a:t>.</a:t>
            </a:r>
            <a:endParaRPr lang="en-US" dirty="0"/>
          </a:p>
        </p:txBody>
      </p:sp>
    </p:spTree>
    <p:extLst>
      <p:ext uri="{BB962C8B-B14F-4D97-AF65-F5344CB8AC3E}">
        <p14:creationId xmlns:p14="http://schemas.microsoft.com/office/powerpoint/2010/main" val="437074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esilva\AppData\Local\Microsoft\Windows\Temporary Internet Files\Content.IE5\2XOFUVJ0\Spy_Elite_Final_silo_for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91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esilva\AppData\Local\Microsoft\Windows\Temporary Internet Files\Content.IE5\2XOFUVJ0\IMG_06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7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esilva\AppData\Local\Microsoft\Windows\Temporary Internet Files\Content.IE5\Y3EG0K7N\IMG_068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45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esilva\AppData\Local\Microsoft\Windows\Temporary Internet Files\Content.IE5\TM9359MD\nipple_sparing_mastectomy_e.thumbn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4876800"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73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esilva\AppData\Local\Microsoft\Windows\Temporary Internet Files\Content.IE5\2XOFUVJ0\nipple_sparing_mastectomy_f.thumbn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781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29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Mastectomy</a:t>
            </a:r>
            <a:endParaRPr lang="en-US" dirty="0"/>
          </a:p>
        </p:txBody>
      </p:sp>
      <p:pic>
        <p:nvPicPr>
          <p:cNvPr id="4" name="Content Placeholder 3" descr="before mastectomy_Page_1.jpg"/>
          <p:cNvPicPr>
            <a:picLocks noGrp="1" noChangeAspect="1"/>
          </p:cNvPicPr>
          <p:nvPr>
            <p:ph idx="1"/>
          </p:nvPr>
        </p:nvPicPr>
        <p:blipFill>
          <a:blip r:embed="rId2" cstate="print"/>
          <a:srcRect t="14868" b="9932"/>
          <a:stretch>
            <a:fillRect/>
          </a:stretch>
        </p:blipFill>
        <p:spPr>
          <a:xfrm>
            <a:off x="1960952" y="1981200"/>
            <a:ext cx="4863885" cy="4724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Accreditation Program for Breast Centers - 2010</a:t>
            </a:r>
            <a:endParaRPr lang="en-US" dirty="0"/>
          </a:p>
        </p:txBody>
      </p:sp>
      <p:sp>
        <p:nvSpPr>
          <p:cNvPr id="3" name="Content Placeholder 2"/>
          <p:cNvSpPr>
            <a:spLocks noGrp="1"/>
          </p:cNvSpPr>
          <p:nvPr>
            <p:ph idx="1"/>
          </p:nvPr>
        </p:nvSpPr>
        <p:spPr/>
        <p:txBody>
          <a:bodyPr/>
          <a:lstStyle/>
          <a:p>
            <a:endParaRPr lang="en-US" dirty="0" smtClean="0"/>
          </a:p>
          <a:p>
            <a:r>
              <a:rPr lang="en-US" dirty="0" smtClean="0"/>
              <a:t>Standard 2.3: </a:t>
            </a:r>
          </a:p>
          <a:p>
            <a:r>
              <a:rPr lang="en-US" dirty="0" smtClean="0"/>
              <a:t>At least 50 % of all patients with early stage breast cancer are treated with breast conserving surgery.</a:t>
            </a:r>
            <a:endParaRPr lang="en-US" dirty="0"/>
          </a:p>
        </p:txBody>
      </p:sp>
    </p:spTree>
    <p:extLst>
      <p:ext uri="{BB962C8B-B14F-4D97-AF65-F5344CB8AC3E}">
        <p14:creationId xmlns:p14="http://schemas.microsoft.com/office/powerpoint/2010/main" val="5136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Cosmetic Results – Post Op</a:t>
            </a:r>
            <a:endParaRPr lang="en-US" dirty="0"/>
          </a:p>
        </p:txBody>
      </p:sp>
      <p:pic>
        <p:nvPicPr>
          <p:cNvPr id="4" name="Content Placeholder 3" descr="after mastectomy.jpg"/>
          <p:cNvPicPr>
            <a:picLocks noGrp="1" noChangeAspect="1"/>
          </p:cNvPicPr>
          <p:nvPr>
            <p:ph idx="1"/>
          </p:nvPr>
        </p:nvPicPr>
        <p:blipFill>
          <a:blip r:embed="rId2" cstate="print"/>
          <a:srcRect t="14035" r="4131" b="10526"/>
          <a:stretch>
            <a:fillRect/>
          </a:stretch>
        </p:blipFill>
        <p:spPr>
          <a:xfrm>
            <a:off x="2133600" y="2133600"/>
            <a:ext cx="4648200" cy="47244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Acknowledgements</a:t>
            </a:r>
            <a:endParaRPr lang="en-US" dirty="0"/>
          </a:p>
        </p:txBody>
      </p:sp>
      <p:sp>
        <p:nvSpPr>
          <p:cNvPr id="5" name="Content Placeholder 4"/>
          <p:cNvSpPr>
            <a:spLocks noGrp="1"/>
          </p:cNvSpPr>
          <p:nvPr>
            <p:ph idx="1"/>
          </p:nvPr>
        </p:nvSpPr>
        <p:spPr/>
        <p:txBody>
          <a:bodyPr/>
          <a:lstStyle/>
          <a:p>
            <a:r>
              <a:rPr lang="en-US" dirty="0" smtClean="0"/>
              <a:t>Ronald R. Hollins, MD</a:t>
            </a:r>
          </a:p>
          <a:p>
            <a:r>
              <a:rPr lang="en-US" dirty="0" smtClean="0"/>
              <a:t>Perry J. Johnson, MD</a:t>
            </a:r>
          </a:p>
          <a:p>
            <a:r>
              <a:rPr lang="en-US" dirty="0" smtClean="0"/>
              <a:t>Jason J. Miller, MD</a:t>
            </a:r>
          </a:p>
          <a:p>
            <a:r>
              <a:rPr lang="en-US" dirty="0" smtClean="0"/>
              <a:t>Frederick L. Durden, MD</a:t>
            </a:r>
          </a:p>
          <a:p>
            <a:r>
              <a:rPr lang="en-US" dirty="0" smtClean="0"/>
              <a:t>Debra A. Reilly, MD</a:t>
            </a:r>
            <a:endParaRPr lang="en-US" dirty="0"/>
          </a:p>
        </p:txBody>
      </p:sp>
    </p:spTree>
    <p:extLst>
      <p:ext uri="{BB962C8B-B14F-4D97-AF65-F5344CB8AC3E}">
        <p14:creationId xmlns:p14="http://schemas.microsoft.com/office/powerpoint/2010/main" val="992614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Questions?</a:t>
            </a:r>
            <a:endParaRPr lang="en-US" sz="3600" dirty="0"/>
          </a:p>
        </p:txBody>
      </p:sp>
      <p:sp>
        <p:nvSpPr>
          <p:cNvPr id="5" name="Text Placeholder 4"/>
          <p:cNvSpPr>
            <a:spLocks noGrp="1"/>
          </p:cNvSpPr>
          <p:nvPr>
            <p:ph type="body" idx="1"/>
          </p:nvPr>
        </p:nvSpPr>
        <p:spPr/>
        <p:txBody>
          <a:bodyPr/>
          <a:lstStyle/>
          <a:p>
            <a:r>
              <a:rPr lang="en-US" sz="5400" dirty="0" smtClean="0"/>
              <a:t>Thank you.</a:t>
            </a:r>
            <a:endParaRPr lang="en-US" sz="5400" dirty="0"/>
          </a:p>
        </p:txBody>
      </p:sp>
    </p:spTree>
    <p:extLst>
      <p:ext uri="{BB962C8B-B14F-4D97-AF65-F5344CB8AC3E}">
        <p14:creationId xmlns:p14="http://schemas.microsoft.com/office/powerpoint/2010/main" val="327837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Breast slides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24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lid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432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5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3556" name="Object 3"/>
          <p:cNvGraphicFramePr>
            <a:graphicFrameLocks noChangeAspect="1"/>
          </p:cNvGraphicFramePr>
          <p:nvPr/>
        </p:nvGraphicFramePr>
        <p:xfrm>
          <a:off x="-152400" y="990600"/>
          <a:ext cx="9067800" cy="4665663"/>
        </p:xfrm>
        <a:graphic>
          <a:graphicData uri="http://schemas.openxmlformats.org/presentationml/2006/ole">
            <mc:AlternateContent xmlns:mc="http://schemas.openxmlformats.org/markup-compatibility/2006">
              <mc:Choice xmlns:v="urn:schemas-microsoft-com:vml" Requires="v">
                <p:oleObj spid="_x0000_s38936" r:id="rId4" imgW="9071634" imgH="4663844" progId="Excel.Chart.8">
                  <p:embed/>
                </p:oleObj>
              </mc:Choice>
              <mc:Fallback>
                <p:oleObj r:id="rId4" imgW="9071634" imgH="466384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0600"/>
                        <a:ext cx="90678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5"/>
          <p:cNvSpPr>
            <a:spLocks noChangeArrowheads="1"/>
          </p:cNvSpPr>
          <p:nvPr/>
        </p:nvSpPr>
        <p:spPr bwMode="auto">
          <a:xfrm rot="10800000" flipV="1">
            <a:off x="0" y="5649913"/>
            <a:ext cx="88392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200">
                <a:cs typeface="Times New Roman" pitchFamily="18" charset="0"/>
              </a:rPr>
              <a:t>          </a:t>
            </a:r>
            <a:r>
              <a:rPr lang="en-US" sz="1600">
                <a:cs typeface="Times New Roman" pitchFamily="18" charset="0"/>
              </a:rPr>
              <a:t>The recent rise in the proportion of early-stage patients undergoing mastectomy (2003-2006) appears to correspond to a rise in the proportion obtaining preoperative MRI.</a:t>
            </a:r>
            <a:endParaRPr lang="en-US" sz="1600"/>
          </a:p>
          <a:p>
            <a:pPr eaLnBrk="0" hangingPunct="0"/>
            <a:r>
              <a:rPr lang="en-US" sz="1600" i="1">
                <a:solidFill>
                  <a:srgbClr val="000000"/>
                </a:solidFill>
                <a:ea typeface="Times New Roman" pitchFamily="18" charset="0"/>
                <a:cs typeface="Helv"/>
              </a:rPr>
              <a:t>Katipamula R, ASCO 2008, abstr 509</a:t>
            </a:r>
          </a:p>
          <a:p>
            <a:pPr eaLnBrk="0" hangingPunct="0"/>
            <a:endParaRPr lang="en-US" sz="900" b="1"/>
          </a:p>
        </p:txBody>
      </p:sp>
      <p:sp>
        <p:nvSpPr>
          <p:cNvPr id="23558" name="Title 7"/>
          <p:cNvSpPr>
            <a:spLocks noGrp="1"/>
          </p:cNvSpPr>
          <p:nvPr>
            <p:ph type="title"/>
          </p:nvPr>
        </p:nvSpPr>
        <p:spPr>
          <a:xfrm>
            <a:off x="457200" y="274638"/>
            <a:ext cx="8229600" cy="944562"/>
          </a:xfrm>
        </p:spPr>
        <p:txBody>
          <a:bodyPr/>
          <a:lstStyle/>
          <a:p>
            <a:r>
              <a:rPr lang="en-US" sz="2400" smtClean="0"/>
              <a:t>MRI &amp; Decrease in BCS</a:t>
            </a:r>
          </a:p>
        </p:txBody>
      </p:sp>
    </p:spTree>
    <p:extLst>
      <p:ext uri="{BB962C8B-B14F-4D97-AF65-F5344CB8AC3E}">
        <p14:creationId xmlns:p14="http://schemas.microsoft.com/office/powerpoint/2010/main" val="155348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04800" y="457200"/>
          <a:ext cx="8534400" cy="6248400"/>
        </p:xfrm>
        <a:graphic>
          <a:graphicData uri="http://schemas.openxmlformats.org/presentationml/2006/ole">
            <mc:AlternateContent xmlns:mc="http://schemas.openxmlformats.org/markup-compatibility/2006">
              <mc:Choice xmlns:v="urn:schemas-microsoft-com:vml" Requires="v">
                <p:oleObj spid="_x0000_s39959" name="Document" r:id="rId4" imgW="7083319" imgH="7283147" progId="Word.Document.8">
                  <p:embed/>
                </p:oleObj>
              </mc:Choice>
              <mc:Fallback>
                <p:oleObj name="Document" r:id="rId4" imgW="7083319" imgH="72831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
                        <a:ext cx="8534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31111972"/>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UNMC-icon_template_gold</Template>
  <TotalTime>1114</TotalTime>
  <Words>2251</Words>
  <Application>Microsoft Office PowerPoint</Application>
  <PresentationFormat>On-screen Show (4:3)</PresentationFormat>
  <Paragraphs>244</Paragraphs>
  <Slides>52</Slides>
  <Notes>15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56" baseType="lpstr">
      <vt:lpstr>Custom Design</vt:lpstr>
      <vt:lpstr>Microsoft Excel Chart</vt:lpstr>
      <vt:lpstr>Document</vt:lpstr>
      <vt:lpstr>Worksheet</vt:lpstr>
      <vt:lpstr>Nipple and Skin Sparing Mastectomy</vt:lpstr>
      <vt:lpstr>      Edibaldo Silva, M.D., PhD., F.A.C.S.</vt:lpstr>
      <vt:lpstr>  NCI Consensus Conference-    1991</vt:lpstr>
      <vt:lpstr>PowerPoint Presentation</vt:lpstr>
      <vt:lpstr>National Accreditation Program for Breast Centers - 2010</vt:lpstr>
      <vt:lpstr>PowerPoint Presentation</vt:lpstr>
      <vt:lpstr>PowerPoint Presentation</vt:lpstr>
      <vt:lpstr>MRI &amp; Decrease in BCS</vt:lpstr>
      <vt:lpstr>PowerPoint Presentation</vt:lpstr>
      <vt:lpstr>PowerPoint Presentation</vt:lpstr>
      <vt:lpstr>NSSM</vt:lpstr>
      <vt:lpstr>Who must have a mastectomy?</vt:lpstr>
      <vt:lpstr>Preventive contralateral mastectomy for BRCA gene non-carriers- why not do it?</vt:lpstr>
      <vt:lpstr>PowerPoint Presentation</vt:lpstr>
      <vt:lpstr>What is nipple and skin sparing mastectomy (NSSP)?</vt:lpstr>
      <vt:lpstr>Local Management of Invasive Breast Cancer </vt:lpstr>
      <vt:lpstr>Table 1:  Reported rates of recurrence after nipple sparing mastectomy for breast cancer</vt:lpstr>
      <vt:lpstr>NSSM Indirect Evidence of Safety </vt:lpstr>
      <vt:lpstr>NSSM</vt:lpstr>
      <vt:lpstr>Table 1.  Selected Previous Studies on Nipple Involvement by Carcinoma</vt:lpstr>
      <vt:lpstr>Where should one look for nipple or retroareolar involvement?</vt:lpstr>
      <vt:lpstr>Histologic Assessment of Retroareolar margin in patients undergoing mastectomy for breast cancer</vt:lpstr>
      <vt:lpstr>Histologic Assessment of Retroareolar Margin in patients undergoing mastectomy for breast cancer</vt:lpstr>
      <vt:lpstr>Figure 2 – Brachtel paper</vt:lpstr>
      <vt:lpstr>Figure 4</vt:lpstr>
      <vt:lpstr>Preoperative Predictor of Nipple Involvement </vt:lpstr>
      <vt:lpstr>Summary of serial histologic sections of nipple areolar margin </vt:lpstr>
      <vt:lpstr>Advantage of using retroareolar margin for excluding occult nipple involvement with NSSN</vt:lpstr>
      <vt:lpstr>Who is a candidate for NSSM?  Why bother? </vt:lpstr>
      <vt:lpstr>Who is NOT a candidate for NSS mastectomy?</vt:lpstr>
      <vt:lpstr>Potential complications of NSS mastectomy</vt:lpstr>
      <vt:lpstr>Oncological Safety of Skin Sparing Mastectomy for invasive cancer</vt:lpstr>
      <vt:lpstr>Oncological Safety of NSS Mastectomy for Cancer (contemporary series)</vt:lpstr>
      <vt:lpstr>Early results of therapeutic &amp; prophylactic NSSM w/ immediate reconstruction in BRCA mutation carriers (Lei et al. P1 poster-SSO March 6, 2013)</vt:lpstr>
      <vt:lpstr>Potential Complications of NSSM</vt:lpstr>
      <vt:lpstr>Potential Complications of NSSM</vt:lpstr>
      <vt:lpstr>Risk Factors for Nipple Necrosis</vt:lpstr>
      <vt:lpstr>Optimizing results when using a NSSM</vt:lpstr>
      <vt:lpstr>NSSM for Prophylaxis</vt:lpstr>
      <vt:lpstr>Reconstructive Options</vt:lpstr>
      <vt:lpstr>Skin sparing mastectomy and radiation</vt:lpstr>
      <vt:lpstr>NSSM Summary</vt:lpstr>
      <vt:lpstr>NSSM Summary</vt:lpstr>
      <vt:lpstr>PowerPoint Presentation</vt:lpstr>
      <vt:lpstr>PowerPoint Presentation</vt:lpstr>
      <vt:lpstr>PowerPoint Presentation</vt:lpstr>
      <vt:lpstr>PowerPoint Presentation</vt:lpstr>
      <vt:lpstr>PowerPoint Presentation</vt:lpstr>
      <vt:lpstr>Before Mastectomy</vt:lpstr>
      <vt:lpstr>Cosmetic Results – Post Op</vt:lpstr>
      <vt:lpstr>Acknowledgements</vt:lpstr>
      <vt:lpstr>Questions?</vt:lpstr>
    </vt:vector>
  </TitlesOfParts>
  <Company>UNMC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Edney, M.D., F.A.C.S.</dc:title>
  <dc:creator>gaross</dc:creator>
  <cp:lastModifiedBy>Administrator</cp:lastModifiedBy>
  <cp:revision>106</cp:revision>
  <dcterms:created xsi:type="dcterms:W3CDTF">2011-07-25T19:06:18Z</dcterms:created>
  <dcterms:modified xsi:type="dcterms:W3CDTF">2013-03-13T12:37:01Z</dcterms:modified>
</cp:coreProperties>
</file>